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3"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p:scale>
          <a:sx n="100" d="100"/>
          <a:sy n="100" d="100"/>
        </p:scale>
        <p:origin x="638" y="653"/>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stie Hutchinson" userId="3b8f7412ec87e662" providerId="LiveId" clId="{E2141280-A22B-4892-9A26-03948A7D9AA1}"/>
    <pc:docChg chg="undo custSel addSld modSld">
      <pc:chgData name="Kirstie Hutchinson" userId="3b8f7412ec87e662" providerId="LiveId" clId="{E2141280-A22B-4892-9A26-03948A7D9AA1}" dt="2018-06-04T15:28:30.187" v="4059" actId="14100"/>
      <pc:docMkLst>
        <pc:docMk/>
      </pc:docMkLst>
      <pc:sldChg chg="addSp modSp">
        <pc:chgData name="Kirstie Hutchinson" userId="3b8f7412ec87e662" providerId="LiveId" clId="{E2141280-A22B-4892-9A26-03948A7D9AA1}" dt="2018-06-04T14:59:44.937" v="2723" actId="114"/>
        <pc:sldMkLst>
          <pc:docMk/>
          <pc:sldMk cId="3333914727" sldId="257"/>
        </pc:sldMkLst>
        <pc:spChg chg="add mod">
          <ac:chgData name="Kirstie Hutchinson" userId="3b8f7412ec87e662" providerId="LiveId" clId="{E2141280-A22B-4892-9A26-03948A7D9AA1}" dt="2018-06-04T14:59:44.937" v="2723" actId="114"/>
          <ac:spMkLst>
            <pc:docMk/>
            <pc:sldMk cId="3333914727" sldId="257"/>
            <ac:spMk id="2" creationId="{DDF48707-3E5A-4F7B-A203-94C854EC5684}"/>
          </ac:spMkLst>
        </pc:spChg>
      </pc:sldChg>
      <pc:sldChg chg="addSp delSp modSp add">
        <pc:chgData name="Kirstie Hutchinson" userId="3b8f7412ec87e662" providerId="LiveId" clId="{E2141280-A22B-4892-9A26-03948A7D9AA1}" dt="2018-06-04T15:00:05.962" v="2725" actId="114"/>
        <pc:sldMkLst>
          <pc:docMk/>
          <pc:sldMk cId="2820558385" sldId="258"/>
        </pc:sldMkLst>
        <pc:spChg chg="add mod">
          <ac:chgData name="Kirstie Hutchinson" userId="3b8f7412ec87e662" providerId="LiveId" clId="{E2141280-A22B-4892-9A26-03948A7D9AA1}" dt="2018-06-04T15:00:05.962" v="2725" actId="114"/>
          <ac:spMkLst>
            <pc:docMk/>
            <pc:sldMk cId="2820558385" sldId="258"/>
            <ac:spMk id="2" creationId="{75EFE107-8F02-43E1-A515-702985440D61}"/>
          </ac:spMkLst>
        </pc:spChg>
        <pc:spChg chg="add del mod">
          <ac:chgData name="Kirstie Hutchinson" userId="3b8f7412ec87e662" providerId="LiveId" clId="{E2141280-A22B-4892-9A26-03948A7D9AA1}" dt="2018-06-04T13:49:27.761" v="696"/>
          <ac:spMkLst>
            <pc:docMk/>
            <pc:sldMk cId="2820558385" sldId="258"/>
            <ac:spMk id="5" creationId="{DA28259F-2B5D-4658-A300-3BD3A8B4DB54}"/>
          </ac:spMkLst>
        </pc:spChg>
        <pc:spChg chg="add mod">
          <ac:chgData name="Kirstie Hutchinson" userId="3b8f7412ec87e662" providerId="LiveId" clId="{E2141280-A22B-4892-9A26-03948A7D9AA1}" dt="2018-06-04T14:09:18.544" v="1858" actId="1076"/>
          <ac:spMkLst>
            <pc:docMk/>
            <pc:sldMk cId="2820558385" sldId="258"/>
            <ac:spMk id="6" creationId="{34890C15-C072-4329-9061-86DF2A778DE3}"/>
          </ac:spMkLst>
        </pc:spChg>
        <pc:spChg chg="add del mod">
          <ac:chgData name="Kirstie Hutchinson" userId="3b8f7412ec87e662" providerId="LiveId" clId="{E2141280-A22B-4892-9A26-03948A7D9AA1}" dt="2018-06-04T14:00:10.071" v="1351"/>
          <ac:spMkLst>
            <pc:docMk/>
            <pc:sldMk cId="2820558385" sldId="258"/>
            <ac:spMk id="7" creationId="{6FDCD169-DA55-47BF-AC81-36868F13249E}"/>
          </ac:spMkLst>
        </pc:spChg>
        <pc:spChg chg="add del mod">
          <ac:chgData name="Kirstie Hutchinson" userId="3b8f7412ec87e662" providerId="LiveId" clId="{E2141280-A22B-4892-9A26-03948A7D9AA1}" dt="2018-06-04T14:03:45.235" v="1651"/>
          <ac:spMkLst>
            <pc:docMk/>
            <pc:sldMk cId="2820558385" sldId="258"/>
            <ac:spMk id="8" creationId="{6879716B-7F07-4047-BEA8-0C1BDE169C9D}"/>
          </ac:spMkLst>
        </pc:spChg>
        <pc:spChg chg="add mod">
          <ac:chgData name="Kirstie Hutchinson" userId="3b8f7412ec87e662" providerId="LiveId" clId="{E2141280-A22B-4892-9A26-03948A7D9AA1}" dt="2018-06-04T14:09:03.753" v="1857" actId="1076"/>
          <ac:spMkLst>
            <pc:docMk/>
            <pc:sldMk cId="2820558385" sldId="258"/>
            <ac:spMk id="9" creationId="{C2A9CDFC-D7A6-41BD-B34A-BBAF619F7EB4}"/>
          </ac:spMkLst>
        </pc:spChg>
        <pc:picChg chg="add mod">
          <ac:chgData name="Kirstie Hutchinson" userId="3b8f7412ec87e662" providerId="LiveId" clId="{E2141280-A22B-4892-9A26-03948A7D9AA1}" dt="2018-06-04T14:08:51.330" v="1855" actId="14100"/>
          <ac:picMkLst>
            <pc:docMk/>
            <pc:sldMk cId="2820558385" sldId="258"/>
            <ac:picMk id="4" creationId="{046A0240-DF62-4095-9DDD-8241712933EA}"/>
          </ac:picMkLst>
        </pc:picChg>
      </pc:sldChg>
      <pc:sldChg chg="addSp modSp add">
        <pc:chgData name="Kirstie Hutchinson" userId="3b8f7412ec87e662" providerId="LiveId" clId="{E2141280-A22B-4892-9A26-03948A7D9AA1}" dt="2018-06-04T14:31:39.090" v="2183" actId="20577"/>
        <pc:sldMkLst>
          <pc:docMk/>
          <pc:sldMk cId="1063983607" sldId="259"/>
        </pc:sldMkLst>
        <pc:spChg chg="add mod">
          <ac:chgData name="Kirstie Hutchinson" userId="3b8f7412ec87e662" providerId="LiveId" clId="{E2141280-A22B-4892-9A26-03948A7D9AA1}" dt="2018-06-04T14:31:39.090" v="2183" actId="20577"/>
          <ac:spMkLst>
            <pc:docMk/>
            <pc:sldMk cId="1063983607" sldId="259"/>
            <ac:spMk id="2" creationId="{0F505294-9692-4107-8F56-95E01BA47EE0}"/>
          </ac:spMkLst>
        </pc:spChg>
      </pc:sldChg>
      <pc:sldChg chg="addSp modSp add">
        <pc:chgData name="Kirstie Hutchinson" userId="3b8f7412ec87e662" providerId="LiveId" clId="{E2141280-A22B-4892-9A26-03948A7D9AA1}" dt="2018-06-04T14:20:38.815" v="2132" actId="1076"/>
        <pc:sldMkLst>
          <pc:docMk/>
          <pc:sldMk cId="1714954347" sldId="260"/>
        </pc:sldMkLst>
        <pc:spChg chg="add mod">
          <ac:chgData name="Kirstie Hutchinson" userId="3b8f7412ec87e662" providerId="LiveId" clId="{E2141280-A22B-4892-9A26-03948A7D9AA1}" dt="2018-06-04T14:20:38.815" v="2132" actId="1076"/>
          <ac:spMkLst>
            <pc:docMk/>
            <pc:sldMk cId="1714954347" sldId="260"/>
            <ac:spMk id="2" creationId="{88C396FD-9F33-4F61-AD3F-1EB19B44360B}"/>
          </ac:spMkLst>
        </pc:spChg>
      </pc:sldChg>
      <pc:sldChg chg="addSp modSp add">
        <pc:chgData name="Kirstie Hutchinson" userId="3b8f7412ec87e662" providerId="LiveId" clId="{E2141280-A22B-4892-9A26-03948A7D9AA1}" dt="2018-06-04T14:26:25.668" v="2172" actId="6549"/>
        <pc:sldMkLst>
          <pc:docMk/>
          <pc:sldMk cId="3197965988" sldId="261"/>
        </pc:sldMkLst>
        <pc:spChg chg="add mod">
          <ac:chgData name="Kirstie Hutchinson" userId="3b8f7412ec87e662" providerId="LiveId" clId="{E2141280-A22B-4892-9A26-03948A7D9AA1}" dt="2018-06-04T14:26:25.668" v="2172" actId="6549"/>
          <ac:spMkLst>
            <pc:docMk/>
            <pc:sldMk cId="3197965988" sldId="261"/>
            <ac:spMk id="2" creationId="{D7BFB721-483E-4BF4-9856-8E23CC849308}"/>
          </ac:spMkLst>
        </pc:spChg>
      </pc:sldChg>
      <pc:sldChg chg="addSp delSp modSp add">
        <pc:chgData name="Kirstie Hutchinson" userId="3b8f7412ec87e662" providerId="LiveId" clId="{E2141280-A22B-4892-9A26-03948A7D9AA1}" dt="2018-06-04T14:40:05.612" v="2312" actId="20577"/>
        <pc:sldMkLst>
          <pc:docMk/>
          <pc:sldMk cId="2631454081" sldId="262"/>
        </pc:sldMkLst>
        <pc:spChg chg="add mod">
          <ac:chgData name="Kirstie Hutchinson" userId="3b8f7412ec87e662" providerId="LiveId" clId="{E2141280-A22B-4892-9A26-03948A7D9AA1}" dt="2018-06-04T14:40:05.612" v="2312" actId="20577"/>
          <ac:spMkLst>
            <pc:docMk/>
            <pc:sldMk cId="2631454081" sldId="262"/>
            <ac:spMk id="2" creationId="{91455EB1-365A-4B00-B6B5-41AB4EE0764B}"/>
          </ac:spMkLst>
        </pc:spChg>
        <pc:picChg chg="add del mod">
          <ac:chgData name="Kirstie Hutchinson" userId="3b8f7412ec87e662" providerId="LiveId" clId="{E2141280-A22B-4892-9A26-03948A7D9AA1}" dt="2018-06-04T14:39:31.253" v="2285"/>
          <ac:picMkLst>
            <pc:docMk/>
            <pc:sldMk cId="2631454081" sldId="262"/>
            <ac:picMk id="1026" creationId="{05DE130B-9445-43FC-8F46-C75FBC77254D}"/>
          </ac:picMkLst>
        </pc:picChg>
      </pc:sldChg>
      <pc:sldChg chg="addSp delSp modSp add">
        <pc:chgData name="Kirstie Hutchinson" userId="3b8f7412ec87e662" providerId="LiveId" clId="{E2141280-A22B-4892-9A26-03948A7D9AA1}" dt="2018-06-04T14:51:52.362" v="2549" actId="20577"/>
        <pc:sldMkLst>
          <pc:docMk/>
          <pc:sldMk cId="2962434896" sldId="263"/>
        </pc:sldMkLst>
        <pc:spChg chg="add mod">
          <ac:chgData name="Kirstie Hutchinson" userId="3b8f7412ec87e662" providerId="LiveId" clId="{E2141280-A22B-4892-9A26-03948A7D9AA1}" dt="2018-06-04T14:47:35.299" v="2402" actId="14100"/>
          <ac:spMkLst>
            <pc:docMk/>
            <pc:sldMk cId="2962434896" sldId="263"/>
            <ac:spMk id="2" creationId="{30F2FED0-18D4-441C-BE4E-91ECF65CB91D}"/>
          </ac:spMkLst>
        </pc:spChg>
        <pc:spChg chg="add mod">
          <ac:chgData name="Kirstie Hutchinson" userId="3b8f7412ec87e662" providerId="LiveId" clId="{E2141280-A22B-4892-9A26-03948A7D9AA1}" dt="2018-06-04T14:49:53.120" v="2450" actId="20577"/>
          <ac:spMkLst>
            <pc:docMk/>
            <pc:sldMk cId="2962434896" sldId="263"/>
            <ac:spMk id="3" creationId="{67621F46-E4E6-4C66-8EF4-5E4087E5C8B9}"/>
          </ac:spMkLst>
        </pc:spChg>
        <pc:spChg chg="add mod">
          <ac:chgData name="Kirstie Hutchinson" userId="3b8f7412ec87e662" providerId="LiveId" clId="{E2141280-A22B-4892-9A26-03948A7D9AA1}" dt="2018-06-04T14:51:22.100" v="2536" actId="5793"/>
          <ac:spMkLst>
            <pc:docMk/>
            <pc:sldMk cId="2962434896" sldId="263"/>
            <ac:spMk id="4" creationId="{1185B16F-C76E-4662-A685-758627E1711B}"/>
          </ac:spMkLst>
        </pc:spChg>
        <pc:spChg chg="add mod">
          <ac:chgData name="Kirstie Hutchinson" userId="3b8f7412ec87e662" providerId="LiveId" clId="{E2141280-A22B-4892-9A26-03948A7D9AA1}" dt="2018-06-04T14:51:52.362" v="2549" actId="20577"/>
          <ac:spMkLst>
            <pc:docMk/>
            <pc:sldMk cId="2962434896" sldId="263"/>
            <ac:spMk id="5" creationId="{C49B034C-0435-4612-A2C4-323936BBC8D4}"/>
          </ac:spMkLst>
        </pc:spChg>
        <pc:picChg chg="add del">
          <ac:chgData name="Kirstie Hutchinson" userId="3b8f7412ec87e662" providerId="LiveId" clId="{E2141280-A22B-4892-9A26-03948A7D9AA1}" dt="2018-06-04T14:45:16.407" v="2335"/>
          <ac:picMkLst>
            <pc:docMk/>
            <pc:sldMk cId="2962434896" sldId="263"/>
            <ac:picMk id="7" creationId="{CF7C4552-95C8-45C1-BB4E-1F6F9A9E19D1}"/>
          </ac:picMkLst>
        </pc:picChg>
        <pc:picChg chg="add mod">
          <ac:chgData name="Kirstie Hutchinson" userId="3b8f7412ec87e662" providerId="LiveId" clId="{E2141280-A22B-4892-9A26-03948A7D9AA1}" dt="2018-06-04T14:51:31.534" v="2538" actId="14100"/>
          <ac:picMkLst>
            <pc:docMk/>
            <pc:sldMk cId="2962434896" sldId="263"/>
            <ac:picMk id="2050" creationId="{E884FB71-C92A-4407-9D47-1F7791924DE0}"/>
          </ac:picMkLst>
        </pc:picChg>
        <pc:picChg chg="add del mod">
          <ac:chgData name="Kirstie Hutchinson" userId="3b8f7412ec87e662" providerId="LiveId" clId="{E2141280-A22B-4892-9A26-03948A7D9AA1}" dt="2018-06-04T14:45:09.459" v="2333"/>
          <ac:picMkLst>
            <pc:docMk/>
            <pc:sldMk cId="2962434896" sldId="263"/>
            <ac:picMk id="2052" creationId="{91CB509B-B0BA-40BE-87DC-71D6B63F570D}"/>
          </ac:picMkLst>
        </pc:picChg>
        <pc:picChg chg="add mod">
          <ac:chgData name="Kirstie Hutchinson" userId="3b8f7412ec87e662" providerId="LiveId" clId="{E2141280-A22B-4892-9A26-03948A7D9AA1}" dt="2018-06-04T14:48:09.680" v="2404" actId="14100"/>
          <ac:picMkLst>
            <pc:docMk/>
            <pc:sldMk cId="2962434896" sldId="263"/>
            <ac:picMk id="2054" creationId="{71EE3C23-ED12-4D7A-A49E-5592DFF905ED}"/>
          </ac:picMkLst>
        </pc:picChg>
        <pc:picChg chg="add mod">
          <ac:chgData name="Kirstie Hutchinson" userId="3b8f7412ec87e662" providerId="LiveId" clId="{E2141280-A22B-4892-9A26-03948A7D9AA1}" dt="2018-06-04T14:50:26.354" v="2456" actId="14100"/>
          <ac:picMkLst>
            <pc:docMk/>
            <pc:sldMk cId="2962434896" sldId="263"/>
            <ac:picMk id="2056" creationId="{1F67272F-A42C-4896-94DB-B130BFED1EDF}"/>
          </ac:picMkLst>
        </pc:picChg>
        <pc:picChg chg="add del mod">
          <ac:chgData name="Kirstie Hutchinson" userId="3b8f7412ec87e662" providerId="LiveId" clId="{E2141280-A22B-4892-9A26-03948A7D9AA1}" dt="2018-06-04T14:46:01.018" v="2338"/>
          <ac:picMkLst>
            <pc:docMk/>
            <pc:sldMk cId="2962434896" sldId="263"/>
            <ac:picMk id="2058" creationId="{964452A3-6BB7-44C1-A6AC-9A65104ECB04}"/>
          </ac:picMkLst>
        </pc:picChg>
        <pc:picChg chg="add mod">
          <ac:chgData name="Kirstie Hutchinson" userId="3b8f7412ec87e662" providerId="LiveId" clId="{E2141280-A22B-4892-9A26-03948A7D9AA1}" dt="2018-06-04T14:50:14.945" v="2453" actId="14100"/>
          <ac:picMkLst>
            <pc:docMk/>
            <pc:sldMk cId="2962434896" sldId="263"/>
            <ac:picMk id="2060" creationId="{BA0F8DAD-A24E-45A5-B227-06FFAB44B7AB}"/>
          </ac:picMkLst>
        </pc:picChg>
      </pc:sldChg>
      <pc:sldChg chg="addSp modSp add">
        <pc:chgData name="Kirstie Hutchinson" userId="3b8f7412ec87e662" providerId="LiveId" clId="{E2141280-A22B-4892-9A26-03948A7D9AA1}" dt="2018-06-04T15:28:30.187" v="4059" actId="14100"/>
        <pc:sldMkLst>
          <pc:docMk/>
          <pc:sldMk cId="2520383980" sldId="264"/>
        </pc:sldMkLst>
        <pc:spChg chg="add mod">
          <ac:chgData name="Kirstie Hutchinson" userId="3b8f7412ec87e662" providerId="LiveId" clId="{E2141280-A22B-4892-9A26-03948A7D9AA1}" dt="2018-06-04T15:28:30.187" v="4059" actId="14100"/>
          <ac:spMkLst>
            <pc:docMk/>
            <pc:sldMk cId="2520383980" sldId="264"/>
            <ac:spMk id="2" creationId="{8FF3AC55-E657-4D83-A5F9-D8F6A2ADADC6}"/>
          </ac:spMkLst>
        </pc:spChg>
      </pc:sldChg>
      <pc:sldChg chg="addSp delSp modSp add">
        <pc:chgData name="Kirstie Hutchinson" userId="3b8f7412ec87e662" providerId="LiveId" clId="{E2141280-A22B-4892-9A26-03948A7D9AA1}" dt="2018-06-04T15:16:24.619" v="3409" actId="20577"/>
        <pc:sldMkLst>
          <pc:docMk/>
          <pc:sldMk cId="27671925" sldId="265"/>
        </pc:sldMkLst>
        <pc:spChg chg="add mod">
          <ac:chgData name="Kirstie Hutchinson" userId="3b8f7412ec87e662" providerId="LiveId" clId="{E2141280-A22B-4892-9A26-03948A7D9AA1}" dt="2018-06-04T15:16:24.619" v="3409" actId="20577"/>
          <ac:spMkLst>
            <pc:docMk/>
            <pc:sldMk cId="27671925" sldId="265"/>
            <ac:spMk id="2" creationId="{866902BA-DD2F-485E-B20A-125619EBFBE5}"/>
          </ac:spMkLst>
        </pc:spChg>
        <pc:spChg chg="add del">
          <ac:chgData name="Kirstie Hutchinson" userId="3b8f7412ec87e662" providerId="LiveId" clId="{E2141280-A22B-4892-9A26-03948A7D9AA1}" dt="2018-06-04T15:05:23.479" v="2729"/>
          <ac:spMkLst>
            <pc:docMk/>
            <pc:sldMk cId="27671925" sldId="265"/>
            <ac:spMk id="3" creationId="{01CA2492-A101-4AA6-87AF-872881DD76C2}"/>
          </ac:spMkLst>
        </pc:spChg>
        <pc:spChg chg="add del">
          <ac:chgData name="Kirstie Hutchinson" userId="3b8f7412ec87e662" providerId="LiveId" clId="{E2141280-A22B-4892-9A26-03948A7D9AA1}" dt="2018-06-04T15:05:53.717" v="2731"/>
          <ac:spMkLst>
            <pc:docMk/>
            <pc:sldMk cId="27671925" sldId="265"/>
            <ac:spMk id="4" creationId="{142EA895-D615-4A66-80BE-8A43026CB4A1}"/>
          </ac:spMkLst>
        </pc:spChg>
      </pc:sldChg>
      <pc:sldChg chg="addSp modSp add">
        <pc:chgData name="Kirstie Hutchinson" userId="3b8f7412ec87e662" providerId="LiveId" clId="{E2141280-A22B-4892-9A26-03948A7D9AA1}" dt="2018-06-04T15:19:05.949" v="3447" actId="20577"/>
        <pc:sldMkLst>
          <pc:docMk/>
          <pc:sldMk cId="2235938914" sldId="266"/>
        </pc:sldMkLst>
        <pc:spChg chg="add mod">
          <ac:chgData name="Kirstie Hutchinson" userId="3b8f7412ec87e662" providerId="LiveId" clId="{E2141280-A22B-4892-9A26-03948A7D9AA1}" dt="2018-06-04T15:19:05.949" v="3447" actId="20577"/>
          <ac:spMkLst>
            <pc:docMk/>
            <pc:sldMk cId="2235938914" sldId="266"/>
            <ac:spMk id="2" creationId="{FAD77A30-0B40-4428-8A2F-529AF2EA9E9B}"/>
          </ac:spMkLst>
        </pc:spChg>
      </pc:sldChg>
      <pc:sldChg chg="addSp modSp add">
        <pc:chgData name="Kirstie Hutchinson" userId="3b8f7412ec87e662" providerId="LiveId" clId="{E2141280-A22B-4892-9A26-03948A7D9AA1}" dt="2018-06-04T15:26:10.055" v="4010" actId="20577"/>
        <pc:sldMkLst>
          <pc:docMk/>
          <pc:sldMk cId="1664574487" sldId="267"/>
        </pc:sldMkLst>
        <pc:spChg chg="add mod">
          <ac:chgData name="Kirstie Hutchinson" userId="3b8f7412ec87e662" providerId="LiveId" clId="{E2141280-A22B-4892-9A26-03948A7D9AA1}" dt="2018-06-04T15:26:10.055" v="4010" actId="20577"/>
          <ac:spMkLst>
            <pc:docMk/>
            <pc:sldMk cId="1664574487" sldId="267"/>
            <ac:spMk id="2" creationId="{2E420992-8FDC-4B19-BA84-7382A5179E5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6BF9F8-F2DA-40AC-BB13-A85A0775A6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61C917F1-370C-4352-89A3-BBAE74D03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643D675C-6BFE-4B75-9A70-5A2864E7689F}"/>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5" name="Footer Placeholder 4">
            <a:extLst>
              <a:ext uri="{FF2B5EF4-FFF2-40B4-BE49-F238E27FC236}">
                <a16:creationId xmlns:a16="http://schemas.microsoft.com/office/drawing/2014/main" xmlns="" id="{DA6306AA-9953-4BBB-BA93-DED7A43A9B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AEFF2AD2-2C97-4E27-95AC-2E023EAAF8BF}"/>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113012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44A50B-E479-4D2D-B419-C319CD0FA0C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E5E989FB-EFA7-4111-B097-7890DB7849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1BBB3B1-B4FC-4C30-9083-91B4A7566FEE}"/>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5" name="Footer Placeholder 4">
            <a:extLst>
              <a:ext uri="{FF2B5EF4-FFF2-40B4-BE49-F238E27FC236}">
                <a16:creationId xmlns:a16="http://schemas.microsoft.com/office/drawing/2014/main" xmlns="" id="{8EFFD031-A3F6-466A-A3B8-8B21147437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0C3CF3B-E0BD-4B0D-A7FC-8653D255F7CA}"/>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534948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7E90D3B-B0B8-41E2-A353-5D17CC8EE0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57E70B90-9A3A-41FC-A1B5-B4D47E6DE5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A6E85B9-80D7-4525-AE41-E6938389746F}"/>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5" name="Footer Placeholder 4">
            <a:extLst>
              <a:ext uri="{FF2B5EF4-FFF2-40B4-BE49-F238E27FC236}">
                <a16:creationId xmlns:a16="http://schemas.microsoft.com/office/drawing/2014/main" xmlns="" id="{AEAC5F7E-E7CD-45EC-9705-81844071EB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DEDB6D5-EE57-42B4-9E8A-308D6E8E4926}"/>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281594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61ADBC-E76F-4429-A4D3-5F97A13FEC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BEAD4BE0-81E1-43BC-8C71-C3465D7DAB3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067E7AF-0A27-41AB-9411-E9D68BAA3FC6}"/>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5" name="Footer Placeholder 4">
            <a:extLst>
              <a:ext uri="{FF2B5EF4-FFF2-40B4-BE49-F238E27FC236}">
                <a16:creationId xmlns:a16="http://schemas.microsoft.com/office/drawing/2014/main" xmlns="" id="{F29444C1-8EF1-47F4-B2A0-9285254B9E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7FE9651-60A8-4F9E-A4EE-1C2FA5F23BAB}"/>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496977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44582C-BE23-43B5-9394-40D14B4499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3F7FF584-282A-4593-9276-0A9D166130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944D676D-E87E-4D5C-8B55-315D181BD2A7}"/>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5" name="Footer Placeholder 4">
            <a:extLst>
              <a:ext uri="{FF2B5EF4-FFF2-40B4-BE49-F238E27FC236}">
                <a16:creationId xmlns:a16="http://schemas.microsoft.com/office/drawing/2014/main" xmlns="" id="{10C73949-80DC-4E61-8893-916A21AFEC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801BAC3-89C5-46B7-98CE-81E22CC109EE}"/>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2106135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6E1924-5F74-44BA-B64B-59F4844644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0E4A073-ACAA-4F84-95A9-A2AA148057E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E19B4ABE-CDD7-4F79-B51B-FE67BE10885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F6C50DF8-1817-477B-91E5-A4F6AE88B0EC}"/>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6" name="Footer Placeholder 5">
            <a:extLst>
              <a:ext uri="{FF2B5EF4-FFF2-40B4-BE49-F238E27FC236}">
                <a16:creationId xmlns:a16="http://schemas.microsoft.com/office/drawing/2014/main" xmlns="" id="{C932F21A-B0E3-4C67-99C2-292444FA8E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70C5892-1EC2-4746-A5CC-18779AD0FA29}"/>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2979778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A96E19-3D21-460D-8826-F6E92BACADC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92253CF-4BCB-43C6-BE2D-25186F44E8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51FD63DD-D576-4079-B946-C7540C4E72F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F126D4BB-890B-4E5B-BD7F-03F5CAEEE6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5B72237-E894-418C-935A-D15BDEF0BE3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BE48EA77-00C3-433E-96FC-30C46BAD67ED}"/>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8" name="Footer Placeholder 7">
            <a:extLst>
              <a:ext uri="{FF2B5EF4-FFF2-40B4-BE49-F238E27FC236}">
                <a16:creationId xmlns:a16="http://schemas.microsoft.com/office/drawing/2014/main" xmlns="" id="{DD44ADF6-A97E-4E81-883D-B140886404A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83DD3C9-0ACB-4C45-9644-F74D714B7BBC}"/>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4285936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03CF04-5F0C-4022-9483-E08091616E1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C58E9587-90EB-477A-BC5D-B49730B04974}"/>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4" name="Footer Placeholder 3">
            <a:extLst>
              <a:ext uri="{FF2B5EF4-FFF2-40B4-BE49-F238E27FC236}">
                <a16:creationId xmlns:a16="http://schemas.microsoft.com/office/drawing/2014/main" xmlns="" id="{38F15B54-5350-4289-A15F-3694E2287E1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F77090D3-B4FE-45F8-953A-A40F7F67D89B}"/>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108081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6FC9606-EB72-40BD-8FB0-E1723735C25B}"/>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3" name="Footer Placeholder 2">
            <a:extLst>
              <a:ext uri="{FF2B5EF4-FFF2-40B4-BE49-F238E27FC236}">
                <a16:creationId xmlns:a16="http://schemas.microsoft.com/office/drawing/2014/main" xmlns="" id="{98FC590B-A4AF-40C0-81E4-8DF53B840E1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56533EAD-4548-4D6D-92FA-A6B5D5421C70}"/>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2828525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672532-1955-4651-BAFA-E36D56A4F9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CFCE69E-F939-4211-BF82-5A23BF8D77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43A83CD8-9290-4651-9CD5-5F4C5ED35A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954069C-FE72-4B80-8901-FA4B4E4653F4}"/>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6" name="Footer Placeholder 5">
            <a:extLst>
              <a:ext uri="{FF2B5EF4-FFF2-40B4-BE49-F238E27FC236}">
                <a16:creationId xmlns:a16="http://schemas.microsoft.com/office/drawing/2014/main" xmlns="" id="{1EBE4766-7DC2-4C6E-9791-2B17C6879C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60B5733-2E8D-41AE-9D83-7B4EE2D8A5F1}"/>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41338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760A81-A532-4E87-B725-093BB24A8E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9389EF9-B3B2-4F4E-BAAB-E46B3F4A5C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EE40B6BD-086B-4E5D-8267-CC12F92CF1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FE1B317B-E918-4025-BC78-EBAB9074C8CF}"/>
              </a:ext>
            </a:extLst>
          </p:cNvPr>
          <p:cNvSpPr>
            <a:spLocks noGrp="1"/>
          </p:cNvSpPr>
          <p:nvPr>
            <p:ph type="dt" sz="half" idx="10"/>
          </p:nvPr>
        </p:nvSpPr>
        <p:spPr/>
        <p:txBody>
          <a:bodyPr/>
          <a:lstStyle/>
          <a:p>
            <a:fld id="{6ABBF196-D862-45FB-8F93-E5F5F15B9F81}" type="datetimeFigureOut">
              <a:rPr lang="en-GB" smtClean="0"/>
              <a:pPr/>
              <a:t>05/09/2018</a:t>
            </a:fld>
            <a:endParaRPr lang="en-GB"/>
          </a:p>
        </p:txBody>
      </p:sp>
      <p:sp>
        <p:nvSpPr>
          <p:cNvPr id="6" name="Footer Placeholder 5">
            <a:extLst>
              <a:ext uri="{FF2B5EF4-FFF2-40B4-BE49-F238E27FC236}">
                <a16:creationId xmlns:a16="http://schemas.microsoft.com/office/drawing/2014/main" xmlns="" id="{DD8EBE5F-21AC-4D3F-BC72-03D84EF5E6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E2A4957-F8A0-478D-A6E6-5397064F3C3F}"/>
              </a:ext>
            </a:extLst>
          </p:cNvPr>
          <p:cNvSpPr>
            <a:spLocks noGrp="1"/>
          </p:cNvSpPr>
          <p:nvPr>
            <p:ph type="sldNum" sz="quarter" idx="12"/>
          </p:nvPr>
        </p:nvSpPr>
        <p:spPr/>
        <p:txBody>
          <a:body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2319837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A2B559D-51AB-442C-96E0-63D4B44284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AA413CC-9417-42E1-B522-65610C6CCF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DB4982B-307A-4DFE-A856-C13CC33CE6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BF196-D862-45FB-8F93-E5F5F15B9F81}" type="datetimeFigureOut">
              <a:rPr lang="en-GB" smtClean="0"/>
              <a:pPr/>
              <a:t>05/09/2018</a:t>
            </a:fld>
            <a:endParaRPr lang="en-GB"/>
          </a:p>
        </p:txBody>
      </p:sp>
      <p:sp>
        <p:nvSpPr>
          <p:cNvPr id="5" name="Footer Placeholder 4">
            <a:extLst>
              <a:ext uri="{FF2B5EF4-FFF2-40B4-BE49-F238E27FC236}">
                <a16:creationId xmlns:a16="http://schemas.microsoft.com/office/drawing/2014/main" xmlns="" id="{483C90A4-0F42-4C59-B642-12437004CD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58C8DDC6-897A-4021-82C1-714C400FC5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CAD0B-CB86-40F0-BBDB-8E7DDAC7B7B6}" type="slidenum">
              <a:rPr lang="en-GB" smtClean="0"/>
              <a:pPr/>
              <a:t>‹#›</a:t>
            </a:fld>
            <a:endParaRPr lang="en-GB"/>
          </a:p>
        </p:txBody>
      </p:sp>
    </p:spTree>
    <p:extLst>
      <p:ext uri="{BB962C8B-B14F-4D97-AF65-F5344CB8AC3E}">
        <p14:creationId xmlns:p14="http://schemas.microsoft.com/office/powerpoint/2010/main" xmlns="" val="2255455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mailto:admin@wear-rivers-trust.org.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commons.wikimedia.org/wiki/File:Barite-Fluorite-jmix07-162a.jp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E3E4CC-181C-4E82-BA6D-CD8D4D623F88}"/>
              </a:ext>
            </a:extLst>
          </p:cNvPr>
          <p:cNvSpPr>
            <a:spLocks noGrp="1"/>
          </p:cNvSpPr>
          <p:nvPr>
            <p:ph type="ctrTitle"/>
          </p:nvPr>
        </p:nvSpPr>
        <p:spPr>
          <a:xfrm>
            <a:off x="2716822" y="1122363"/>
            <a:ext cx="6752493" cy="2387600"/>
          </a:xfrm>
        </p:spPr>
        <p:txBody>
          <a:bodyPr/>
          <a:lstStyle/>
          <a:p>
            <a:endParaRPr lang="en-GB" dirty="0"/>
          </a:p>
        </p:txBody>
      </p:sp>
      <p:sp>
        <p:nvSpPr>
          <p:cNvPr id="3" name="Subtitle 2">
            <a:extLst>
              <a:ext uri="{FF2B5EF4-FFF2-40B4-BE49-F238E27FC236}">
                <a16:creationId xmlns:a16="http://schemas.microsoft.com/office/drawing/2014/main" xmlns="" id="{F702420A-D615-4C42-BCC8-2642281845F5}"/>
              </a:ext>
            </a:extLst>
          </p:cNvPr>
          <p:cNvSpPr>
            <a:spLocks noGrp="1"/>
          </p:cNvSpPr>
          <p:nvPr>
            <p:ph type="subTitle" idx="1"/>
          </p:nvPr>
        </p:nvSpPr>
        <p:spPr/>
        <p:txBody>
          <a:bodyPr/>
          <a:lstStyle/>
          <a:p>
            <a:endParaRPr lang="en-GB" dirty="0"/>
          </a:p>
          <a:p>
            <a:r>
              <a:rPr lang="en-GB" sz="5400" b="1" dirty="0"/>
              <a:t>FROM SOURCE TO SEA</a:t>
            </a:r>
          </a:p>
        </p:txBody>
      </p:sp>
      <p:pic>
        <p:nvPicPr>
          <p:cNvPr id="5" name="Picture 4">
            <a:extLst>
              <a:ext uri="{FF2B5EF4-FFF2-40B4-BE49-F238E27FC236}">
                <a16:creationId xmlns:a16="http://schemas.microsoft.com/office/drawing/2014/main" xmlns="" id="{78D7D436-F64E-4FAD-B954-EE6B156BFC55}"/>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67075" y="1822387"/>
            <a:ext cx="5343525" cy="987552"/>
          </a:xfrm>
          <a:prstGeom prst="rect">
            <a:avLst/>
          </a:prstGeom>
        </p:spPr>
      </p:pic>
    </p:spTree>
    <p:extLst>
      <p:ext uri="{BB962C8B-B14F-4D97-AF65-F5344CB8AC3E}">
        <p14:creationId xmlns:p14="http://schemas.microsoft.com/office/powerpoint/2010/main" xmlns="" val="3660363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66902BA-DD2F-485E-B20A-125619EBFBE5}"/>
              </a:ext>
            </a:extLst>
          </p:cNvPr>
          <p:cNvSpPr txBox="1"/>
          <p:nvPr/>
        </p:nvSpPr>
        <p:spPr>
          <a:xfrm>
            <a:off x="647700" y="487680"/>
            <a:ext cx="10782300" cy="6463308"/>
          </a:xfrm>
          <a:prstGeom prst="rect">
            <a:avLst/>
          </a:prstGeom>
          <a:noFill/>
        </p:spPr>
        <p:txBody>
          <a:bodyPr wrap="square" rtlCol="0">
            <a:spAutoFit/>
          </a:bodyPr>
          <a:lstStyle/>
          <a:p>
            <a:r>
              <a:rPr lang="en-GB" dirty="0"/>
              <a:t>Scientists at Ghent University in Belgium recently calculated that shellfish lovers are eating up to 11,000 plastic fragments in their seafood each year. We absorb fewer than 1%, but they will still accumulate in the body over time. The findings affect all Europeans, but, as the most voracious consumers of mussels, the Belgians were deemed to be most exposed. Britons should sympathise – last August, the results of a study by Plymouth University caused a stir when it was reported that plastic was found in a third of UK-caught fish, including cod, haddock, mackerel and shellfish. Now, UK supermarkets are being lobbied to create plastic-free aisle by the campaign group A Plastic Planet, as a feature-length documentary.</a:t>
            </a:r>
          </a:p>
          <a:p>
            <a:r>
              <a:rPr lang="en-GB" dirty="0"/>
              <a:t>We are finally paying attention to the pollution that has plagued our seas for years – the government is considering a refundable deposit on plastic bottles, and pharmaceutical company Johnson &amp; Johnson recently switched from plastic to paper stems on its cotton buds.</a:t>
            </a:r>
          </a:p>
          <a:p>
            <a:r>
              <a:rPr lang="en-GB" dirty="0"/>
              <a:t>It is a problem throughout the Wear catchment as well as being a world wide problem and although litter on our beaches contribute to the problem as does litter in our countryside. Said litter reaches our rivers and makes its way to the sea</a:t>
            </a:r>
          </a:p>
          <a:p>
            <a:endParaRPr lang="en-GB" dirty="0"/>
          </a:p>
          <a:p>
            <a:r>
              <a:rPr lang="en-GB" b="1" i="1" dirty="0"/>
              <a:t>SO WHAT CAN WE DO</a:t>
            </a:r>
          </a:p>
          <a:p>
            <a:endParaRPr lang="en-GB" b="1" i="1" dirty="0"/>
          </a:p>
          <a:p>
            <a:pPr marL="285750" indent="-285750">
              <a:buFontTx/>
              <a:buChar char="-"/>
            </a:pPr>
            <a:r>
              <a:rPr lang="en-GB" dirty="0"/>
              <a:t>Swap our plastic milk cartons for returnable good old fashioned glass milk bottles</a:t>
            </a:r>
          </a:p>
          <a:p>
            <a:pPr marL="285750" indent="-285750">
              <a:buFontTx/>
              <a:buChar char="-"/>
            </a:pPr>
            <a:r>
              <a:rPr lang="en-GB" dirty="0"/>
              <a:t>Take a refillable cup to our favourite coffee shop</a:t>
            </a:r>
          </a:p>
          <a:p>
            <a:pPr marL="285750" indent="-285750">
              <a:buFontTx/>
              <a:buChar char="-"/>
            </a:pPr>
            <a:r>
              <a:rPr lang="en-GB" dirty="0"/>
              <a:t>Look for recyclable packaging when doing your weekly shop</a:t>
            </a:r>
          </a:p>
          <a:p>
            <a:pPr marL="285750" indent="-285750">
              <a:buFontTx/>
              <a:buChar char="-"/>
            </a:pPr>
            <a:r>
              <a:rPr lang="en-GB" dirty="0"/>
              <a:t>Discard of rubbish in bins</a:t>
            </a:r>
          </a:p>
          <a:p>
            <a:pPr marL="285750" indent="-285750">
              <a:buFontTx/>
              <a:buChar char="-"/>
            </a:pPr>
            <a:r>
              <a:rPr lang="en-GB" dirty="0"/>
              <a:t>Volunteer on local litter picks</a:t>
            </a:r>
          </a:p>
          <a:p>
            <a:endParaRPr lang="en-GB" dirty="0"/>
          </a:p>
          <a:p>
            <a:endParaRPr lang="en-GB" dirty="0"/>
          </a:p>
        </p:txBody>
      </p:sp>
    </p:spTree>
    <p:extLst>
      <p:ext uri="{BB962C8B-B14F-4D97-AF65-F5344CB8AC3E}">
        <p14:creationId xmlns:p14="http://schemas.microsoft.com/office/powerpoint/2010/main" xmlns="" val="27671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AD77A30-0B40-4428-8A2F-529AF2EA9E9B}"/>
              </a:ext>
            </a:extLst>
          </p:cNvPr>
          <p:cNvSpPr txBox="1"/>
          <p:nvPr/>
        </p:nvSpPr>
        <p:spPr>
          <a:xfrm>
            <a:off x="647700" y="1203960"/>
            <a:ext cx="10683240" cy="4708981"/>
          </a:xfrm>
          <a:prstGeom prst="rect">
            <a:avLst/>
          </a:prstGeom>
          <a:noFill/>
        </p:spPr>
        <p:txBody>
          <a:bodyPr wrap="square" rtlCol="0">
            <a:spAutoFit/>
          </a:bodyPr>
          <a:lstStyle/>
          <a:p>
            <a:r>
              <a:rPr lang="en-GB" b="1" i="1" dirty="0"/>
              <a:t>Who we work with…….</a:t>
            </a:r>
          </a:p>
          <a:p>
            <a:endParaRPr lang="en-GB" b="1" i="1" dirty="0"/>
          </a:p>
          <a:p>
            <a:r>
              <a:rPr lang="en-GB" b="1" i="1" dirty="0"/>
              <a:t>Hosting the Wear Catchment Partnership </a:t>
            </a:r>
          </a:p>
          <a:p>
            <a:r>
              <a:rPr lang="en-GB" b="1" i="1" dirty="0"/>
              <a:t> </a:t>
            </a:r>
            <a:endParaRPr lang="en-GB" sz="1400" dirty="0"/>
          </a:p>
          <a:p>
            <a:r>
              <a:rPr lang="en-GB" sz="1400" dirty="0"/>
              <a:t>The Trust continues its role as host for the Wear Catchment Partnership established in 2011 through the Catchment Based Approach "A community-led approach that engages people and groups from across society to help improve our precious water environments. </a:t>
            </a:r>
            <a:r>
              <a:rPr lang="en-GB" sz="1400" dirty="0" err="1"/>
              <a:t>CaBA</a:t>
            </a:r>
            <a:r>
              <a:rPr lang="en-GB" sz="1400" dirty="0"/>
              <a:t> Partnerships are now actively working in 100+ catchments across England and Wales." (www.catchmentbasedapproach.org ). The Partnership aims to deliver a healthy rural and urban Wear catchment through integrated land and water management, flexibly addressing the multiple historic industrial and modern development pressures on the river system, delivered through public and voluntary sector and widest business partnership working underpinned by active community participation.   Healthy river catchments provide enjoyment and well-being for people; rich and diverse wildlife; and support positive economic development. </a:t>
            </a:r>
          </a:p>
          <a:p>
            <a:r>
              <a:rPr lang="en-GB" sz="1400" dirty="0"/>
              <a:t> </a:t>
            </a:r>
          </a:p>
          <a:p>
            <a:r>
              <a:rPr lang="en-GB" sz="1400" dirty="0"/>
              <a:t>A Catchment Partnership Business Plan (2017-2030) has been written which aims to "..plan, co-ordinate and deliver integrated environmental projects, delivering multiple benefits with greatest efficiency. By 2030 the historic and modern challenges across the River Wear catchment will have been identified and actions taken, or planned, to restore the whole catchment to the best possible condition." </a:t>
            </a:r>
          </a:p>
          <a:p>
            <a:r>
              <a:rPr lang="en-GB" sz="1400" dirty="0"/>
              <a:t> </a:t>
            </a:r>
          </a:p>
          <a:p>
            <a:r>
              <a:rPr lang="en-GB" sz="1400" dirty="0"/>
              <a:t>It is planned to create a Catchment Sustainability Officer position to implement, report on progress made through the plan, to co-ordinate review of partner and overall catchment priorities and to ensure the future sustainability of the Partnership through supplementing annualised Defra funding. </a:t>
            </a:r>
          </a:p>
          <a:p>
            <a:endParaRPr lang="en-GB" b="1" i="1" dirty="0"/>
          </a:p>
        </p:txBody>
      </p:sp>
    </p:spTree>
    <p:extLst>
      <p:ext uri="{BB962C8B-B14F-4D97-AF65-F5344CB8AC3E}">
        <p14:creationId xmlns:p14="http://schemas.microsoft.com/office/powerpoint/2010/main" xmlns="" val="2235938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E420992-8FDC-4B19-BA84-7382A5179E58}"/>
              </a:ext>
            </a:extLst>
          </p:cNvPr>
          <p:cNvSpPr txBox="1"/>
          <p:nvPr/>
        </p:nvSpPr>
        <p:spPr>
          <a:xfrm>
            <a:off x="548640" y="1234440"/>
            <a:ext cx="10949940" cy="5632311"/>
          </a:xfrm>
          <a:prstGeom prst="rect">
            <a:avLst/>
          </a:prstGeom>
          <a:noFill/>
        </p:spPr>
        <p:txBody>
          <a:bodyPr wrap="square" rtlCol="0">
            <a:spAutoFit/>
          </a:bodyPr>
          <a:lstStyle/>
          <a:p>
            <a:r>
              <a:rPr lang="en-GB" b="1" i="1" dirty="0"/>
              <a:t>How can you get involved…..</a:t>
            </a:r>
          </a:p>
          <a:p>
            <a:endParaRPr lang="en-GB" b="1" i="1" dirty="0"/>
          </a:p>
          <a:p>
            <a:pPr marL="285750" indent="-285750">
              <a:buFont typeface="Arial" panose="020B0604020202020204" pitchFamily="34" charset="0"/>
              <a:buChar char="•"/>
            </a:pPr>
            <a:r>
              <a:rPr lang="en-GB" b="1" i="1" dirty="0"/>
              <a:t>Get involved in the Wear Catchment Partnership</a:t>
            </a:r>
          </a:p>
          <a:p>
            <a:pPr marL="285750" indent="-285750">
              <a:buFont typeface="Arial" panose="020B0604020202020204" pitchFamily="34" charset="0"/>
              <a:buChar char="•"/>
            </a:pPr>
            <a:r>
              <a:rPr lang="en-GB" b="1" i="1" dirty="0"/>
              <a:t>Get involved with Local Management Groups</a:t>
            </a:r>
          </a:p>
          <a:p>
            <a:pPr marL="285750" indent="-285750">
              <a:buFont typeface="Arial" panose="020B0604020202020204" pitchFamily="34" charset="0"/>
              <a:buChar char="•"/>
            </a:pPr>
            <a:r>
              <a:rPr lang="en-GB" b="1" i="1" dirty="0"/>
              <a:t>Corporate Sponsorship</a:t>
            </a:r>
          </a:p>
          <a:p>
            <a:pPr marL="285750" indent="-285750">
              <a:buFont typeface="Arial" panose="020B0604020202020204" pitchFamily="34" charset="0"/>
              <a:buChar char="•"/>
            </a:pPr>
            <a:r>
              <a:rPr lang="en-GB" b="1" i="1" dirty="0"/>
              <a:t>Become a volunteer</a:t>
            </a:r>
          </a:p>
          <a:p>
            <a:pPr marL="285750" indent="-285750">
              <a:buFont typeface="Arial" panose="020B0604020202020204" pitchFamily="34" charset="0"/>
              <a:buChar char="•"/>
            </a:pPr>
            <a:r>
              <a:rPr lang="en-GB" b="1" i="1" dirty="0"/>
              <a:t>Donate</a:t>
            </a:r>
          </a:p>
          <a:p>
            <a:pPr marL="285750" indent="-285750">
              <a:buFont typeface="Arial" panose="020B0604020202020204" pitchFamily="34" charset="0"/>
              <a:buChar char="•"/>
            </a:pPr>
            <a:endParaRPr lang="en-GB" b="1" i="1" dirty="0"/>
          </a:p>
          <a:p>
            <a:pPr marL="285750" indent="-285750">
              <a:buFont typeface="Arial" panose="020B0604020202020204" pitchFamily="34" charset="0"/>
              <a:buChar char="•"/>
            </a:pPr>
            <a:endParaRPr lang="en-GB" b="1" i="1" dirty="0"/>
          </a:p>
          <a:p>
            <a:r>
              <a:rPr lang="en-GB" b="1" i="1" dirty="0"/>
              <a:t>For more information, please contact Kirstie Hutchinson</a:t>
            </a:r>
          </a:p>
          <a:p>
            <a:endParaRPr lang="en-GB" b="1" i="1" dirty="0"/>
          </a:p>
          <a:p>
            <a:r>
              <a:rPr lang="en-GB" b="1" i="1" dirty="0"/>
              <a:t>Wear Rivers Trust, Low Barns Nature Reserve, Witton-le-Wear, Bishop Auckland, Co-Durham DL14 0AG</a:t>
            </a:r>
          </a:p>
          <a:p>
            <a:r>
              <a:rPr lang="en-GB" b="1" i="1" dirty="0"/>
              <a:t>Tel: 	01388 488867</a:t>
            </a:r>
          </a:p>
          <a:p>
            <a:r>
              <a:rPr lang="en-GB" b="1" i="1" dirty="0"/>
              <a:t>Email:  	</a:t>
            </a:r>
            <a:r>
              <a:rPr lang="en-GB" b="1" i="1" dirty="0">
                <a:hlinkClick r:id="rId2"/>
              </a:rPr>
              <a:t>admin@wear-rivers-trust.org.uk</a:t>
            </a:r>
            <a:endParaRPr lang="en-GB" b="1" i="1" dirty="0"/>
          </a:p>
          <a:p>
            <a:r>
              <a:rPr lang="en-GB" b="1" i="1" dirty="0"/>
              <a:t>Website:	wearriverstrust.org.uk</a:t>
            </a:r>
          </a:p>
          <a:p>
            <a:endParaRPr lang="en-GB" b="1" i="1" dirty="0"/>
          </a:p>
          <a:p>
            <a:r>
              <a:rPr lang="en-GB" b="1" i="1" dirty="0"/>
              <a:t>You can also find us on Facebook, Twitter and Instagram</a:t>
            </a:r>
          </a:p>
          <a:p>
            <a:endParaRPr lang="en-GB" b="1" i="1" dirty="0"/>
          </a:p>
          <a:p>
            <a:endParaRPr lang="en-GB" b="1" i="1"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xmlns="" val="1664574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DF48707-3E5A-4F7B-A203-94C854EC5684}"/>
              </a:ext>
            </a:extLst>
          </p:cNvPr>
          <p:cNvSpPr/>
          <p:nvPr/>
        </p:nvSpPr>
        <p:spPr>
          <a:xfrm>
            <a:off x="1142999" y="888024"/>
            <a:ext cx="9961685" cy="4801314"/>
          </a:xfrm>
          <a:prstGeom prst="rect">
            <a:avLst/>
          </a:prstGeom>
        </p:spPr>
        <p:txBody>
          <a:bodyPr wrap="square">
            <a:spAutoFit/>
          </a:bodyPr>
          <a:lstStyle/>
          <a:p>
            <a:r>
              <a:rPr lang="en-GB" b="1" i="1" dirty="0"/>
              <a:t>Who are we</a:t>
            </a:r>
          </a:p>
          <a:p>
            <a:endParaRPr lang="en-GB" dirty="0"/>
          </a:p>
          <a:p>
            <a:r>
              <a:rPr lang="en-GB" dirty="0"/>
              <a:t>We are charity who’s main objective is to conserve, protect and rehabilitate and improve the landscape, rivers, streams, watercourses and water impoundments of the Wear catchment, Co-Durham including </a:t>
            </a:r>
            <a:r>
              <a:rPr lang="en-GB" dirty="0" err="1"/>
              <a:t>Weardale</a:t>
            </a:r>
            <a:r>
              <a:rPr lang="en-GB" dirty="0"/>
              <a:t>, the lower Wear and adjacent estuarine and coastal areas and waters. The catchment starts at </a:t>
            </a:r>
            <a:r>
              <a:rPr lang="en-GB" dirty="0" err="1"/>
              <a:t>Killhope</a:t>
            </a:r>
            <a:r>
              <a:rPr lang="en-GB" dirty="0"/>
              <a:t> in Upper </a:t>
            </a:r>
            <a:r>
              <a:rPr lang="en-GB" dirty="0" err="1"/>
              <a:t>Weardale</a:t>
            </a:r>
            <a:r>
              <a:rPr lang="en-GB" dirty="0"/>
              <a:t> following the Wear to Sunderland where the river meets the sea.</a:t>
            </a:r>
          </a:p>
          <a:p>
            <a:endParaRPr lang="en-GB" dirty="0"/>
          </a:p>
          <a:p>
            <a:r>
              <a:rPr lang="en-GB" dirty="0"/>
              <a:t>We are based at Low Barns Nature Reserve near Bishop Auckland and have 6 members of staff and a great team of volunteers who help with a wide range of activities in and around the Wear and its many subsidiaries. </a:t>
            </a:r>
          </a:p>
          <a:p>
            <a:endParaRPr lang="en-GB" dirty="0"/>
          </a:p>
          <a:p>
            <a:r>
              <a:rPr lang="en-GB" dirty="0"/>
              <a:t>The secondary objective of the Trust is to advance the education of the public, any association, company, local authority, administrative or government agency in the understanding of rivers, corridors and catchments, including their fauna, flora and economics or social activity, and river catchment management, and to provide a greater understanding as to the need and benefits of conversation, protection, rehabilitation and improvement of aquatic environments.</a:t>
            </a:r>
          </a:p>
          <a:p>
            <a:r>
              <a:rPr lang="en-GB" dirty="0"/>
              <a:t> </a:t>
            </a:r>
          </a:p>
        </p:txBody>
      </p:sp>
    </p:spTree>
    <p:extLst>
      <p:ext uri="{BB962C8B-B14F-4D97-AF65-F5344CB8AC3E}">
        <p14:creationId xmlns:p14="http://schemas.microsoft.com/office/powerpoint/2010/main" xmlns="" val="3333914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FF3AC55-E657-4D83-A5F9-D8F6A2ADADC6}"/>
              </a:ext>
            </a:extLst>
          </p:cNvPr>
          <p:cNvSpPr txBox="1"/>
          <p:nvPr/>
        </p:nvSpPr>
        <p:spPr>
          <a:xfrm>
            <a:off x="480060" y="1310640"/>
            <a:ext cx="10995660" cy="3139321"/>
          </a:xfrm>
          <a:prstGeom prst="rect">
            <a:avLst/>
          </a:prstGeom>
          <a:noFill/>
        </p:spPr>
        <p:txBody>
          <a:bodyPr wrap="square" rtlCol="0">
            <a:spAutoFit/>
          </a:bodyPr>
          <a:lstStyle/>
          <a:p>
            <a:r>
              <a:rPr lang="en-GB" b="1" i="1" dirty="0"/>
              <a:t>The River Wear</a:t>
            </a:r>
          </a:p>
          <a:p>
            <a:endParaRPr lang="en-GB" b="1" i="1" dirty="0"/>
          </a:p>
          <a:p>
            <a:pPr fontAlgn="base"/>
            <a:r>
              <a:rPr lang="en-GB" dirty="0"/>
              <a:t>The River Wear rises in the east Pennines and is formed at </a:t>
            </a:r>
            <a:r>
              <a:rPr lang="en-GB" dirty="0" err="1"/>
              <a:t>Wearhead</a:t>
            </a:r>
            <a:r>
              <a:rPr lang="en-GB" dirty="0"/>
              <a:t> from the confluence of </a:t>
            </a:r>
            <a:r>
              <a:rPr lang="en-GB" dirty="0" err="1"/>
              <a:t>Killhope</a:t>
            </a:r>
            <a:r>
              <a:rPr lang="en-GB" dirty="0"/>
              <a:t> Burn and Burnhope Burn. The Wear has a catchment area of just over 1080km2 and has a number of large tributaries including the River </a:t>
            </a:r>
            <a:r>
              <a:rPr lang="en-GB" dirty="0" err="1"/>
              <a:t>Browney</a:t>
            </a:r>
            <a:r>
              <a:rPr lang="en-GB" dirty="0"/>
              <a:t> and the River Gaunless. At its source the landscape is dominated by blanket bog, heather and grass moorland and is shaped by hill faming and management for grouse. As the river heads east the land is mostly in agricultural use, sheep and upland cattle rearing in the west moving into mixed arable farming in the east. The landscape is heavily influenced by its industrial and mining past and while most of the mines are now redundant, some industry remains in the lower reaches of the catchment. The Wear flows through a number of urban areas including the city of Durham before it reaches the sea at Sunderland.</a:t>
            </a:r>
          </a:p>
          <a:p>
            <a:endParaRPr lang="en-GB" b="1" i="1" dirty="0"/>
          </a:p>
        </p:txBody>
      </p:sp>
    </p:spTree>
    <p:extLst>
      <p:ext uri="{BB962C8B-B14F-4D97-AF65-F5344CB8AC3E}">
        <p14:creationId xmlns:p14="http://schemas.microsoft.com/office/powerpoint/2010/main" xmlns="" val="2520383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5EFE107-8F02-43E1-A515-702985440D61}"/>
              </a:ext>
            </a:extLst>
          </p:cNvPr>
          <p:cNvSpPr txBox="1"/>
          <p:nvPr/>
        </p:nvSpPr>
        <p:spPr>
          <a:xfrm>
            <a:off x="1274885" y="896815"/>
            <a:ext cx="9750669" cy="369332"/>
          </a:xfrm>
          <a:prstGeom prst="rect">
            <a:avLst/>
          </a:prstGeom>
          <a:noFill/>
        </p:spPr>
        <p:txBody>
          <a:bodyPr wrap="square" rtlCol="0">
            <a:spAutoFit/>
          </a:bodyPr>
          <a:lstStyle/>
          <a:p>
            <a:r>
              <a:rPr lang="en-GB" b="1" i="1" dirty="0"/>
              <a:t>So what does our work entail:</a:t>
            </a:r>
          </a:p>
        </p:txBody>
      </p:sp>
      <p:pic>
        <p:nvPicPr>
          <p:cNvPr id="4" name="Picture 3">
            <a:extLst>
              <a:ext uri="{FF2B5EF4-FFF2-40B4-BE49-F238E27FC236}">
                <a16:creationId xmlns:a16="http://schemas.microsoft.com/office/drawing/2014/main" xmlns="" id="{046A0240-DF62-4095-9DDD-8241712933EA}"/>
              </a:ext>
            </a:extLst>
          </p:cNvPr>
          <p:cNvPicPr>
            <a:picLocks noChangeAspect="1"/>
          </p:cNvPicPr>
          <p:nvPr/>
        </p:nvPicPr>
        <p:blipFill>
          <a:blip r:embed="rId2">
            <a:extLst>
              <a:ext uri="{28A0092B-C50C-407E-A947-70E740481C1C}">
                <a14:useLocalDpi xmlns:a14="http://schemas.microsoft.com/office/drawing/2010/main" xmlns="" val="0"/>
              </a:ext>
              <a:ext uri="{837473B0-CC2E-450A-ABE3-18F120FF3D39}">
                <a1611:picAttrSrcUrl xmlns:a1611="http://schemas.microsoft.com/office/drawing/2016/11/main" xmlns="" r:id="rId3"/>
              </a:ext>
            </a:extLst>
          </a:blip>
          <a:stretch>
            <a:fillRect/>
          </a:stretch>
        </p:blipFill>
        <p:spPr>
          <a:xfrm>
            <a:off x="1274885" y="1746504"/>
            <a:ext cx="2268415" cy="2238602"/>
          </a:xfrm>
          <a:prstGeom prst="rect">
            <a:avLst/>
          </a:prstGeom>
        </p:spPr>
      </p:pic>
      <p:sp>
        <p:nvSpPr>
          <p:cNvPr id="6" name="TextBox 5">
            <a:extLst>
              <a:ext uri="{FF2B5EF4-FFF2-40B4-BE49-F238E27FC236}">
                <a16:creationId xmlns:a16="http://schemas.microsoft.com/office/drawing/2014/main" xmlns="" id="{34890C15-C072-4329-9061-86DF2A778DE3}"/>
              </a:ext>
            </a:extLst>
          </p:cNvPr>
          <p:cNvSpPr txBox="1"/>
          <p:nvPr/>
        </p:nvSpPr>
        <p:spPr>
          <a:xfrm>
            <a:off x="4026408" y="1578864"/>
            <a:ext cx="6126480" cy="2308324"/>
          </a:xfrm>
          <a:prstGeom prst="rect">
            <a:avLst/>
          </a:prstGeom>
          <a:noFill/>
        </p:spPr>
        <p:txBody>
          <a:bodyPr wrap="square" rtlCol="0">
            <a:spAutoFit/>
          </a:bodyPr>
          <a:lstStyle/>
          <a:p>
            <a:r>
              <a:rPr lang="en-GB" dirty="0"/>
              <a:t>Fluorite (also known as fluorspar) crystal was mined in </a:t>
            </a:r>
            <a:r>
              <a:rPr lang="en-GB" dirty="0" err="1"/>
              <a:t>Weardale</a:t>
            </a:r>
            <a:r>
              <a:rPr lang="en-GB" dirty="0"/>
              <a:t> and had a variety of uses including being used in steel production to lower the melting point of the raw materials which allows for impurities to be removed, to produce enamel, cooking utensils and certain types of glass. The history of fluorspar mining in the region began in 1882 and finally finished in 1999, with the closure of the Frazer Hush Mine. So what has </a:t>
            </a:r>
            <a:r>
              <a:rPr lang="en-GB" dirty="0" err="1"/>
              <a:t>flourspa</a:t>
            </a:r>
            <a:r>
              <a:rPr lang="en-GB" dirty="0"/>
              <a:t> got to do with the river?</a:t>
            </a:r>
          </a:p>
        </p:txBody>
      </p:sp>
      <p:sp>
        <p:nvSpPr>
          <p:cNvPr id="9" name="TextBox 8">
            <a:extLst>
              <a:ext uri="{FF2B5EF4-FFF2-40B4-BE49-F238E27FC236}">
                <a16:creationId xmlns:a16="http://schemas.microsoft.com/office/drawing/2014/main" xmlns="" id="{C2A9CDFC-D7A6-41BD-B34A-BBAF619F7EB4}"/>
              </a:ext>
            </a:extLst>
          </p:cNvPr>
          <p:cNvSpPr txBox="1"/>
          <p:nvPr/>
        </p:nvSpPr>
        <p:spPr>
          <a:xfrm>
            <a:off x="1175825" y="3985106"/>
            <a:ext cx="10528495" cy="3139321"/>
          </a:xfrm>
          <a:prstGeom prst="rect">
            <a:avLst/>
          </a:prstGeom>
          <a:noFill/>
        </p:spPr>
        <p:txBody>
          <a:bodyPr wrap="square" rtlCol="0">
            <a:spAutoFit/>
          </a:bodyPr>
          <a:lstStyle/>
          <a:p>
            <a:r>
              <a:rPr lang="en-GB" dirty="0" err="1"/>
              <a:t>Weardale</a:t>
            </a:r>
            <a:r>
              <a:rPr lang="en-GB" dirty="0"/>
              <a:t> now is home to numerous abandoned metal mines and its long history has now left polluted sediments in the river and in floodplain soils. Utilising investigations completed by the Trust and funded by the Environment agency in 2015-16 the Coal Authority is funding a 2 year programme commissioned at the start of 2018, running to 2020 to contain heavy metal-rich mining sediments released into the </a:t>
            </a:r>
            <a:r>
              <a:rPr lang="en-GB" dirty="0" err="1"/>
              <a:t>Killhope</a:t>
            </a:r>
            <a:r>
              <a:rPr lang="en-GB" dirty="0"/>
              <a:t> and </a:t>
            </a:r>
            <a:r>
              <a:rPr lang="en-GB" dirty="0" err="1"/>
              <a:t>Middlehope</a:t>
            </a:r>
            <a:r>
              <a:rPr lang="en-GB" dirty="0"/>
              <a:t> sub catchments and thereby into the wider river system through the collapse of industrial revolution infrastructure and more frequent heavy rainfall/high flow events attributed to climate change.  The Trust is working with local mine historians, specialist ecologists, Durham County Council Archaeology Team, Historic England, and Natural England to ensure that the works are not only effective in containing sediments, but fully respect these complex sites' sensitive environmental and historical context and in some areas legal protected status. </a:t>
            </a:r>
          </a:p>
          <a:p>
            <a:r>
              <a:rPr lang="en-GB" dirty="0"/>
              <a:t> </a:t>
            </a:r>
          </a:p>
        </p:txBody>
      </p:sp>
    </p:spTree>
    <p:extLst>
      <p:ext uri="{BB962C8B-B14F-4D97-AF65-F5344CB8AC3E}">
        <p14:creationId xmlns:p14="http://schemas.microsoft.com/office/powerpoint/2010/main" xmlns="" val="282055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F505294-9692-4107-8F56-95E01BA47EE0}"/>
              </a:ext>
            </a:extLst>
          </p:cNvPr>
          <p:cNvSpPr txBox="1"/>
          <p:nvPr/>
        </p:nvSpPr>
        <p:spPr>
          <a:xfrm>
            <a:off x="411480" y="586740"/>
            <a:ext cx="11193780" cy="4678204"/>
          </a:xfrm>
          <a:prstGeom prst="rect">
            <a:avLst/>
          </a:prstGeom>
          <a:noFill/>
        </p:spPr>
        <p:txBody>
          <a:bodyPr wrap="square" rtlCol="0">
            <a:spAutoFit/>
          </a:bodyPr>
          <a:lstStyle/>
          <a:p>
            <a:r>
              <a:rPr lang="en-GB" dirty="0"/>
              <a:t>As we move down the catchment from the source in Upper </a:t>
            </a:r>
            <a:r>
              <a:rPr lang="en-GB" dirty="0" err="1"/>
              <a:t>Weardale</a:t>
            </a:r>
            <a:r>
              <a:rPr lang="en-GB" dirty="0"/>
              <a:t> we have various issues to address and through various funding streams we are working on or have completed the following projects:</a:t>
            </a:r>
          </a:p>
          <a:p>
            <a:endParaRPr lang="en-GB" dirty="0"/>
          </a:p>
          <a:p>
            <a:r>
              <a:rPr lang="en-GB" b="1" dirty="0"/>
              <a:t>River Gaunless for People and Wildlife Project </a:t>
            </a:r>
          </a:p>
          <a:p>
            <a:r>
              <a:rPr lang="en-GB" b="1" dirty="0"/>
              <a:t> </a:t>
            </a:r>
          </a:p>
          <a:p>
            <a:r>
              <a:rPr lang="en-GB" sz="1400" dirty="0"/>
              <a:t>A partnership project led by the Trust and supported by Groundwork North East &amp; Cumbria and Daisy Arts, through the Gaunless Local Management Group, focussed on re-connecting on young people, including those from the Gypsy Roma Traveller Community with their river and introducing young people from the settled community to GRT culture. The project delivers a combination of river and environmental awareness, practical conservation tasks and environmentally themed artistic activity. The project began in July 2017 and will be completed in February 2019. The main project funder is Heritage Lottery Fund, with supplementary funding from Northern Heartlands and Bishop and </a:t>
            </a:r>
            <a:r>
              <a:rPr lang="en-GB" sz="1400" dirty="0" err="1"/>
              <a:t>Shildon</a:t>
            </a:r>
            <a:r>
              <a:rPr lang="en-GB" sz="1400" dirty="0"/>
              <a:t> Area Action Partnership </a:t>
            </a:r>
          </a:p>
          <a:p>
            <a:r>
              <a:rPr lang="en-GB" dirty="0"/>
              <a:t> </a:t>
            </a:r>
          </a:p>
          <a:p>
            <a:r>
              <a:rPr lang="en-GB" b="1" dirty="0"/>
              <a:t>Magnesian Limestone Rural Diffuse Pollution Project </a:t>
            </a:r>
          </a:p>
          <a:p>
            <a:r>
              <a:rPr lang="en-GB" b="1" dirty="0"/>
              <a:t> </a:t>
            </a:r>
          </a:p>
          <a:p>
            <a:r>
              <a:rPr lang="en-GB" sz="1400" dirty="0"/>
              <a:t>Funded by the Environment Agency 2017/18, a total of six north-east Durham farmers who farm land on the Magnesian Limestone aquifer were provided with a free farm visit to identify opportunities to minimise the risk of surface and groundwater pollution. The visits identified opportunities which included improving soil structure, reducing runoff from fields, tracks and yard areas, livestock and nutrient management. The project led to the identification of 28 opportunities being identified which will be carried forward for delivery on receipt of future funding. The Trust has worked with partners, Frontier Agriculture, Seaham Grange Farm, Northumbrian Water and Durham Heritage Coast Partnership to promote the business and environmental of more targeted and "smarter" integrated land and water management.</a:t>
            </a:r>
          </a:p>
        </p:txBody>
      </p:sp>
    </p:spTree>
    <p:extLst>
      <p:ext uri="{BB962C8B-B14F-4D97-AF65-F5344CB8AC3E}">
        <p14:creationId xmlns:p14="http://schemas.microsoft.com/office/powerpoint/2010/main" xmlns="" val="1063983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8C396FD-9F33-4F61-AD3F-1EB19B44360B}"/>
              </a:ext>
            </a:extLst>
          </p:cNvPr>
          <p:cNvSpPr txBox="1"/>
          <p:nvPr/>
        </p:nvSpPr>
        <p:spPr>
          <a:xfrm>
            <a:off x="205740" y="68580"/>
            <a:ext cx="11551920" cy="5940088"/>
          </a:xfrm>
          <a:prstGeom prst="rect">
            <a:avLst/>
          </a:prstGeom>
          <a:noFill/>
        </p:spPr>
        <p:txBody>
          <a:bodyPr wrap="square" rtlCol="0">
            <a:spAutoFit/>
          </a:bodyPr>
          <a:lstStyle/>
          <a:p>
            <a:r>
              <a:rPr lang="en-GB" b="1" dirty="0"/>
              <a:t>Greening the </a:t>
            </a:r>
            <a:r>
              <a:rPr lang="en-GB" b="1" dirty="0" err="1"/>
              <a:t>Twizell</a:t>
            </a:r>
            <a:r>
              <a:rPr lang="en-GB" b="1" dirty="0"/>
              <a:t> Project </a:t>
            </a:r>
          </a:p>
          <a:p>
            <a:r>
              <a:rPr lang="en-GB" dirty="0"/>
              <a:t> </a:t>
            </a:r>
          </a:p>
          <a:p>
            <a:r>
              <a:rPr lang="en-GB" sz="1400" dirty="0"/>
              <a:t>Funded by The Environment Agency 2017/18 a total of 0.24ha of new wetland habitats were created along the </a:t>
            </a:r>
            <a:r>
              <a:rPr lang="en-GB" sz="1400" dirty="0" err="1"/>
              <a:t>Twizell</a:t>
            </a:r>
            <a:r>
              <a:rPr lang="en-GB" sz="1400" dirty="0"/>
              <a:t> Burn above Grange Villa to reduce sedimentation of instream habitats and provide natural flood management benefits downstream.  This involved lots of voluntary support from local groups and individual volunteers in carrying out scrub clearance, creating silt traps and planting wetland plants. Two fish easements were installed on in-channel structures downstream of Grange Villa improving access to 5km of high quality spawning habitat for all species of fish. </a:t>
            </a:r>
          </a:p>
          <a:p>
            <a:endParaRPr lang="en-GB" sz="1400" dirty="0"/>
          </a:p>
          <a:p>
            <a:r>
              <a:rPr lang="en-GB" b="1" dirty="0"/>
              <a:t>EU Interreg North Sea Region: Topsoil Project </a:t>
            </a:r>
          </a:p>
          <a:p>
            <a:r>
              <a:rPr lang="en-GB" sz="1400" dirty="0"/>
              <a:t> </a:t>
            </a:r>
          </a:p>
          <a:p>
            <a:r>
              <a:rPr lang="en-GB" sz="1400" dirty="0"/>
              <a:t>The Trust's first European project 2015-2020 in partnership with Durham University and Northumbrian Water. The aim is to more fully understand the interaction between surface and ground water, particularly, but not exclusively as this affects the Magnesian Limestone aquifer, an important source of drinking water. The project has concentrated on the impact of farming and on coastal Hawthorn and Cut Throat Denes and Herrington and </a:t>
            </a:r>
            <a:r>
              <a:rPr lang="en-GB" sz="1400" dirty="0" err="1"/>
              <a:t>Twizell</a:t>
            </a:r>
            <a:r>
              <a:rPr lang="en-GB" sz="1400" dirty="0"/>
              <a:t> Burns as study areas. Desk top and field data collection is continuing with analysis of pollution sources and pathways with </a:t>
            </a:r>
            <a:r>
              <a:rPr lang="en-GB" sz="1400" dirty="0" err="1"/>
              <a:t>Storymaps</a:t>
            </a:r>
            <a:r>
              <a:rPr lang="en-GB" sz="1400" dirty="0"/>
              <a:t> being used to collate and communicate complex inter-related concepts. </a:t>
            </a:r>
          </a:p>
          <a:p>
            <a:r>
              <a:rPr lang="en-GB" sz="1400" dirty="0"/>
              <a:t> </a:t>
            </a:r>
          </a:p>
          <a:p>
            <a:r>
              <a:rPr lang="en-GB" b="1" dirty="0"/>
              <a:t>Living Waterways </a:t>
            </a:r>
            <a:r>
              <a:rPr lang="en-GB" b="1" dirty="0" err="1"/>
              <a:t>Twizell</a:t>
            </a:r>
            <a:r>
              <a:rPr lang="en-GB" b="1" dirty="0"/>
              <a:t> Burn Project </a:t>
            </a:r>
          </a:p>
          <a:p>
            <a:r>
              <a:rPr lang="en-GB" sz="1400" dirty="0"/>
              <a:t> </a:t>
            </a:r>
          </a:p>
          <a:p>
            <a:r>
              <a:rPr lang="en-GB" sz="1400" dirty="0"/>
              <a:t>Funded by the Environment Agency, Stanley Town Council, Durham County Council and Postcode Lottery 2016-18 this two-year multi-faceted project worked alongside the local community to enhance the freshwater environment in the Stanley, South Moor and Quaking Houses area through the creation of 0.755ha of wetland habitats, restoration of 0.29ha of deteriorated watercourses, contributing to reduced flood risk downstream. Volunteers, co-ordinated through the Greening </a:t>
            </a:r>
            <a:r>
              <a:rPr lang="en-GB" sz="1400" dirty="0" err="1"/>
              <a:t>Twizell</a:t>
            </a:r>
            <a:r>
              <a:rPr lang="en-GB" sz="1400" dirty="0"/>
              <a:t> Partnership, supported the project through the creation of leaky dams, wetland plug and tree planting. Volunteers helped uncover a buried 1950's paddling pool, fed by the colliery water system, which was recorded and broken up to allow the re-instatement of a meander identified from historical maps over a 100m section of burn flowing through South Moor Memorial Park. The realigned channel was crossed by 2 new footbridges and accessed by a re-aligned and re-surfaced footpath.  A community archaeology project, with professional support researched the mining history of South Moor Colliery, which had previously occupied the project site and surrounding area was completed, particularly looking at the colliery's water management system. The project incorporated information and memories from retired miners and local historians</a:t>
            </a:r>
          </a:p>
        </p:txBody>
      </p:sp>
    </p:spTree>
    <p:extLst>
      <p:ext uri="{BB962C8B-B14F-4D97-AF65-F5344CB8AC3E}">
        <p14:creationId xmlns:p14="http://schemas.microsoft.com/office/powerpoint/2010/main" xmlns="" val="1714954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7BFB721-483E-4BF4-9856-8E23CC849308}"/>
              </a:ext>
            </a:extLst>
          </p:cNvPr>
          <p:cNvSpPr txBox="1"/>
          <p:nvPr/>
        </p:nvSpPr>
        <p:spPr>
          <a:xfrm>
            <a:off x="281940" y="121921"/>
            <a:ext cx="11475720" cy="6063198"/>
          </a:xfrm>
          <a:prstGeom prst="rect">
            <a:avLst/>
          </a:prstGeom>
          <a:noFill/>
        </p:spPr>
        <p:txBody>
          <a:bodyPr wrap="square" rtlCol="0">
            <a:spAutoFit/>
          </a:bodyPr>
          <a:lstStyle/>
          <a:p>
            <a:r>
              <a:rPr lang="en-GB" b="1" dirty="0"/>
              <a:t>Living Waterways Lumley Park Burn Project </a:t>
            </a:r>
          </a:p>
          <a:p>
            <a:r>
              <a:rPr lang="en-GB" dirty="0"/>
              <a:t> </a:t>
            </a:r>
          </a:p>
          <a:p>
            <a:r>
              <a:rPr lang="en-GB" sz="1400" dirty="0"/>
              <a:t>Funded by Sunderland City Council, Environment Agency, Par Petroleum and Little Lumley Parish Council, 2015-18, a total of 2.357 kms of fencing has been installed along </a:t>
            </a:r>
            <a:r>
              <a:rPr lang="en-GB" sz="1400" dirty="0" err="1"/>
              <a:t>Rainton</a:t>
            </a:r>
            <a:r>
              <a:rPr lang="en-GB" sz="1400" dirty="0"/>
              <a:t> and Moors Burn, with drinking points, excluding grazing animals allowing the recovery of bankside vegetation, reducing sediment inputs, and to create berm earthworks to narrow an over-widen channel to create habitat promote more consistent in-channel flows. Volunteer activity along the burn has included tree planting, bank protection, balsam pulling and litter picks. </a:t>
            </a:r>
          </a:p>
          <a:p>
            <a:r>
              <a:rPr lang="en-GB" sz="1400" dirty="0"/>
              <a:t> </a:t>
            </a:r>
          </a:p>
          <a:p>
            <a:r>
              <a:rPr lang="en-GB" b="1" dirty="0" err="1"/>
              <a:t>Brancepeth</a:t>
            </a:r>
            <a:r>
              <a:rPr lang="en-GB" b="1" dirty="0"/>
              <a:t> Beck Fish Passage Project </a:t>
            </a:r>
          </a:p>
          <a:p>
            <a:r>
              <a:rPr lang="en-GB" dirty="0"/>
              <a:t> </a:t>
            </a:r>
          </a:p>
          <a:p>
            <a:r>
              <a:rPr lang="en-GB" sz="1400" dirty="0"/>
              <a:t>Funded by the Environment Agency, a 6th fish passage improvement, building on works delivered in previous years, was delivered at </a:t>
            </a:r>
            <a:r>
              <a:rPr lang="en-GB" sz="1400" dirty="0" err="1"/>
              <a:t>Goodwell</a:t>
            </a:r>
            <a:r>
              <a:rPr lang="en-GB" sz="1400" dirty="0"/>
              <a:t> Ford to open up promotively 5km of high quality spawning and nursery habitat for all species of fish. The rock ramp was installed in September 2017. Ongoing monitoring will be carried out by a Durham University PhD student researching industrial stream recovery in the North East. Visual passage assessments and </a:t>
            </a:r>
            <a:r>
              <a:rPr lang="en-GB" sz="1400" dirty="0" err="1"/>
              <a:t>redd</a:t>
            </a:r>
            <a:r>
              <a:rPr lang="en-GB" sz="1400" dirty="0"/>
              <a:t> counting was carried out during November and December 2017, by a team of volunteers and students. Redd counting confirmed migratory salmonids were able to reach </a:t>
            </a:r>
            <a:r>
              <a:rPr lang="en-GB" sz="1400" dirty="0" err="1"/>
              <a:t>Brancepeth</a:t>
            </a:r>
            <a:r>
              <a:rPr lang="en-GB" sz="1400" dirty="0"/>
              <a:t> Castle once again due to completion of easements on golf course in 2016/17. These works cumulatively have allowed </a:t>
            </a:r>
            <a:r>
              <a:rPr lang="en-GB" sz="1400" dirty="0" err="1"/>
              <a:t>miEducation</a:t>
            </a:r>
            <a:r>
              <a:rPr lang="en-GB" sz="1400" dirty="0"/>
              <a:t> &amp; </a:t>
            </a:r>
            <a:r>
              <a:rPr lang="en-GB" sz="1400" dirty="0" err="1"/>
              <a:t>Riverfly</a:t>
            </a:r>
            <a:r>
              <a:rPr lang="en-GB" sz="1400" dirty="0"/>
              <a:t> </a:t>
            </a:r>
          </a:p>
          <a:p>
            <a:r>
              <a:rPr lang="en-GB" sz="1400" dirty="0"/>
              <a:t> </a:t>
            </a:r>
          </a:p>
          <a:p>
            <a:r>
              <a:rPr lang="en-GB" b="1" dirty="0"/>
              <a:t>Education &amp; </a:t>
            </a:r>
            <a:r>
              <a:rPr lang="en-GB" b="1" dirty="0" err="1"/>
              <a:t>Riverfly</a:t>
            </a:r>
            <a:endParaRPr lang="en-GB" b="1" dirty="0"/>
          </a:p>
          <a:p>
            <a:endParaRPr lang="en-GB" sz="1400" dirty="0"/>
          </a:p>
          <a:p>
            <a:r>
              <a:rPr lang="en-GB" sz="1400" dirty="0"/>
              <a:t>Funded by Heritage Lottery Fund and Greggs Community Challenge 20117/18. Educational activity is currently primarily centred around Stanley and Bishop Auckland to tie in with Trust projects in these areas. A total of six schools were involved in </a:t>
            </a:r>
            <a:r>
              <a:rPr lang="en-GB" sz="1400" dirty="0" err="1"/>
              <a:t>riverfly</a:t>
            </a:r>
            <a:r>
              <a:rPr lang="en-GB" sz="1400" dirty="0"/>
              <a:t> monitoring this year. In Stanley the Trust worked with two schools delivering </a:t>
            </a:r>
            <a:r>
              <a:rPr lang="en-GB" sz="1400" dirty="0" err="1"/>
              <a:t>Riverfly</a:t>
            </a:r>
            <a:r>
              <a:rPr lang="en-GB" sz="1400" dirty="0"/>
              <a:t> monitoring and Mayfly in the classroom, with a further school from outside the area visiting the habitat creation/restoration works in Langley Moor Plantation/Memorial Park in Stanley as part of their topic on flooding. In Bishop Auckland five primary schools were identified for a joint approach with the fire and police services to reduce anti-social behaviour. A further two primary schools in Bishop Auckland are participating in </a:t>
            </a:r>
            <a:r>
              <a:rPr lang="en-GB" sz="1400" dirty="0" err="1"/>
              <a:t>riverfly</a:t>
            </a:r>
            <a:r>
              <a:rPr lang="en-GB" sz="1400" dirty="0"/>
              <a:t> monitoring. Long standing relationships are maintained with a number of primary schools, outside of current project areas. </a:t>
            </a:r>
          </a:p>
          <a:p>
            <a:r>
              <a:rPr lang="en-GB" sz="1400" dirty="0"/>
              <a:t> </a:t>
            </a:r>
          </a:p>
          <a:p>
            <a:r>
              <a:rPr lang="en-GB" dirty="0"/>
              <a:t> </a:t>
            </a:r>
          </a:p>
        </p:txBody>
      </p:sp>
    </p:spTree>
    <p:extLst>
      <p:ext uri="{BB962C8B-B14F-4D97-AF65-F5344CB8AC3E}">
        <p14:creationId xmlns:p14="http://schemas.microsoft.com/office/powerpoint/2010/main" xmlns="" val="3197965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1455EB1-365A-4B00-B6B5-41AB4EE0764B}"/>
              </a:ext>
            </a:extLst>
          </p:cNvPr>
          <p:cNvSpPr txBox="1"/>
          <p:nvPr/>
        </p:nvSpPr>
        <p:spPr>
          <a:xfrm>
            <a:off x="365760" y="1173480"/>
            <a:ext cx="11620500" cy="4647426"/>
          </a:xfrm>
          <a:prstGeom prst="rect">
            <a:avLst/>
          </a:prstGeom>
          <a:noFill/>
        </p:spPr>
        <p:txBody>
          <a:bodyPr wrap="square" rtlCol="0">
            <a:spAutoFit/>
          </a:bodyPr>
          <a:lstStyle/>
          <a:p>
            <a:r>
              <a:rPr lang="en-GB" b="1" dirty="0" err="1"/>
              <a:t>Alderdene</a:t>
            </a:r>
            <a:r>
              <a:rPr lang="en-GB" b="1" dirty="0"/>
              <a:t> Burn Natural Flood Management </a:t>
            </a:r>
          </a:p>
          <a:p>
            <a:r>
              <a:rPr lang="en-GB" dirty="0"/>
              <a:t> </a:t>
            </a:r>
          </a:p>
          <a:p>
            <a:r>
              <a:rPr lang="en-GB" sz="1400" dirty="0"/>
              <a:t>Funded by Durham County Council and Northumbrian Water the Trust are working with Durham University and local landowners to design natural flood management techniques throughout the </a:t>
            </a:r>
            <a:r>
              <a:rPr lang="en-GB" sz="1400" dirty="0" err="1"/>
              <a:t>Alderdene</a:t>
            </a:r>
            <a:r>
              <a:rPr lang="en-GB" sz="1400" dirty="0"/>
              <a:t> Burn catchment a tributary of the </a:t>
            </a:r>
            <a:r>
              <a:rPr lang="en-GB" sz="1400" dirty="0" err="1"/>
              <a:t>Smallhope</a:t>
            </a:r>
            <a:r>
              <a:rPr lang="en-GB" sz="1400" dirty="0"/>
              <a:t> Burn, flowing through and posing a long standing risk to </a:t>
            </a:r>
            <a:r>
              <a:rPr lang="en-GB" sz="1400" dirty="0" err="1"/>
              <a:t>Lanchester</a:t>
            </a:r>
            <a:r>
              <a:rPr lang="en-GB" sz="1400" dirty="0"/>
              <a:t>. Durham University are mapping the </a:t>
            </a:r>
            <a:r>
              <a:rPr lang="en-GB" sz="1400" dirty="0" err="1"/>
              <a:t>Alderdene</a:t>
            </a:r>
            <a:r>
              <a:rPr lang="en-GB" sz="1400" dirty="0"/>
              <a:t> catchment using drone flyovers and creating 3D models which will be used to model rainfall and natural flood management scenarios. On completion of the design study in September 2018 priority interventions such as hedgerow planting, ditches, swales and leaky dams will then be installed to compliment hard flood protection works being delivered by Durham county council in the centre of </a:t>
            </a:r>
            <a:r>
              <a:rPr lang="en-GB" sz="1400" dirty="0" err="1"/>
              <a:t>Lanchester</a:t>
            </a:r>
            <a:r>
              <a:rPr lang="en-GB" sz="1400" dirty="0"/>
              <a:t>. The Trust, funded by Northumbrian Water will work to establish a </a:t>
            </a:r>
            <a:r>
              <a:rPr lang="en-GB" sz="1400" dirty="0" err="1"/>
              <a:t>Smallhope-Browney</a:t>
            </a:r>
            <a:r>
              <a:rPr lang="en-GB" sz="1400" dirty="0"/>
              <a:t> Local Management Group, based around </a:t>
            </a:r>
            <a:r>
              <a:rPr lang="en-GB" sz="1400" dirty="0" err="1"/>
              <a:t>Lanchester</a:t>
            </a:r>
            <a:r>
              <a:rPr lang="en-GB" sz="1400" dirty="0"/>
              <a:t> in 2018/19 to encourage local participation and leadership in project development and delivery, building on the strong local interest in flood risk. </a:t>
            </a:r>
          </a:p>
          <a:p>
            <a:endParaRPr lang="en-GB" sz="1400" dirty="0"/>
          </a:p>
          <a:p>
            <a:endParaRPr lang="en-GB" sz="2800" dirty="0"/>
          </a:p>
          <a:p>
            <a:r>
              <a:rPr lang="en-GB" sz="2800" b="1" i="1" dirty="0"/>
              <a:t>So to Sunderland, where the Wear meets the North Sea……………..</a:t>
            </a:r>
          </a:p>
          <a:p>
            <a:endParaRPr lang="en-GB" sz="1400" b="1" i="1" dirty="0"/>
          </a:p>
          <a:p>
            <a:endParaRPr lang="en-GB" sz="1400" b="1" i="1" dirty="0"/>
          </a:p>
          <a:p>
            <a:endParaRPr lang="en-GB" sz="1400" b="1" i="1" dirty="0"/>
          </a:p>
          <a:p>
            <a:endParaRPr lang="en-GB" sz="1400" dirty="0"/>
          </a:p>
          <a:p>
            <a:r>
              <a:rPr lang="en-GB" dirty="0"/>
              <a:t> </a:t>
            </a:r>
          </a:p>
          <a:p>
            <a:endParaRPr lang="en-GB" dirty="0"/>
          </a:p>
        </p:txBody>
      </p:sp>
    </p:spTree>
    <p:extLst>
      <p:ext uri="{BB962C8B-B14F-4D97-AF65-F5344CB8AC3E}">
        <p14:creationId xmlns:p14="http://schemas.microsoft.com/office/powerpoint/2010/main" xmlns="" val="2631454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media.mnn.com/assets/images/2016/05/ocean-plastic-garbage-patch.jpg.653x0_q80_crop-smart.jpg">
            <a:extLst>
              <a:ext uri="{FF2B5EF4-FFF2-40B4-BE49-F238E27FC236}">
                <a16:creationId xmlns:a16="http://schemas.microsoft.com/office/drawing/2014/main" xmlns="" id="{E884FB71-C92A-4407-9D47-1F7791924DE0}"/>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675120" y="4276725"/>
            <a:ext cx="4969193" cy="2047875"/>
          </a:xfrm>
          <a:prstGeom prst="rect">
            <a:avLst/>
          </a:prstGeom>
          <a:noFill/>
          <a:extLst>
            <a:ext uri="{909E8E84-426E-40DD-AFC4-6F175D3DCCD1}">
              <a14:hiddenFill xmlns:a14="http://schemas.microsoft.com/office/drawing/2010/main" xmlns="">
                <a:solidFill>
                  <a:srgbClr val="FFFFFF"/>
                </a:solidFill>
              </a14:hiddenFill>
            </a:ext>
          </a:extLst>
        </p:spPr>
      </p:pic>
      <p:pic>
        <p:nvPicPr>
          <p:cNvPr id="2054" name="Picture 6" descr="https://tse1.mm.bing.net/th?id=OIP.xzJHJhX9vAhU-EQ-cU3gxAHaE7&amp;pid=15.1&amp;P=0&amp;w=227&amp;h=152">
            <a:extLst>
              <a:ext uri="{FF2B5EF4-FFF2-40B4-BE49-F238E27FC236}">
                <a16:creationId xmlns:a16="http://schemas.microsoft.com/office/drawing/2014/main" xmlns="" id="{71EE3C23-ED12-4D7A-A49E-5592DFF905ED}"/>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53312" y="1132523"/>
            <a:ext cx="3008948" cy="1755457"/>
          </a:xfrm>
          <a:prstGeom prst="rect">
            <a:avLst/>
          </a:prstGeom>
          <a:noFill/>
          <a:extLst>
            <a:ext uri="{909E8E84-426E-40DD-AFC4-6F175D3DCCD1}">
              <a14:hiddenFill xmlns:a14="http://schemas.microsoft.com/office/drawing/2010/main" xmlns="">
                <a:solidFill>
                  <a:srgbClr val="FFFFFF"/>
                </a:solidFill>
              </a14:hiddenFill>
            </a:ext>
          </a:extLst>
        </p:spPr>
      </p:pic>
      <p:pic>
        <p:nvPicPr>
          <p:cNvPr id="2056" name="Picture 8" descr="https://tse4.mm.bing.net/th?id=OIP.uA6_GuESemVpOuq02QfhnwHaFO&amp;pid=15.1&amp;P=0&amp;w=250&amp;h=177">
            <a:extLst>
              <a:ext uri="{FF2B5EF4-FFF2-40B4-BE49-F238E27FC236}">
                <a16:creationId xmlns:a16="http://schemas.microsoft.com/office/drawing/2014/main" xmlns="" id="{1F67272F-A42C-4896-94DB-B130BFED1EDF}"/>
              </a:ext>
            </a:extLst>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501139" y="4276725"/>
            <a:ext cx="4236721" cy="204787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a:extLst>
              <a:ext uri="{FF2B5EF4-FFF2-40B4-BE49-F238E27FC236}">
                <a16:creationId xmlns:a16="http://schemas.microsoft.com/office/drawing/2014/main" xmlns="" id="{30F2FED0-18D4-441C-BE4E-91ECF65CB91D}"/>
              </a:ext>
            </a:extLst>
          </p:cNvPr>
          <p:cNvSpPr txBox="1"/>
          <p:nvPr/>
        </p:nvSpPr>
        <p:spPr>
          <a:xfrm>
            <a:off x="1104645" y="220980"/>
            <a:ext cx="3436875" cy="646331"/>
          </a:xfrm>
          <a:prstGeom prst="rect">
            <a:avLst/>
          </a:prstGeom>
          <a:noFill/>
        </p:spPr>
        <p:txBody>
          <a:bodyPr wrap="square" rtlCol="0">
            <a:spAutoFit/>
          </a:bodyPr>
          <a:lstStyle/>
          <a:p>
            <a:r>
              <a:rPr lang="en-GB" dirty="0"/>
              <a:t>Sunderland – where the Wear meets the sea </a:t>
            </a:r>
          </a:p>
        </p:txBody>
      </p:sp>
      <p:pic>
        <p:nvPicPr>
          <p:cNvPr id="2060" name="Picture 12" descr="https://tse2.mm.bing.net/th?id=OIP.Uh9sVaHWGFgQJuVr_OIppAHaFC&amp;pid=15.1&amp;P=0&amp;w=235&amp;h=160">
            <a:extLst>
              <a:ext uri="{FF2B5EF4-FFF2-40B4-BE49-F238E27FC236}">
                <a16:creationId xmlns:a16="http://schemas.microsoft.com/office/drawing/2014/main" xmlns="" id="{BA0F8DAD-A24E-45A5-B227-06FFAB44B7AB}"/>
              </a:ext>
            </a:extLst>
          </p:cNvPr>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1104645" y="952500"/>
            <a:ext cx="5181855" cy="24765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a:extLst>
              <a:ext uri="{FF2B5EF4-FFF2-40B4-BE49-F238E27FC236}">
                <a16:creationId xmlns:a16="http://schemas.microsoft.com/office/drawing/2014/main" xmlns="" id="{67621F46-E4E6-4C66-8EF4-5E4087E5C8B9}"/>
              </a:ext>
            </a:extLst>
          </p:cNvPr>
          <p:cNvSpPr txBox="1"/>
          <p:nvPr/>
        </p:nvSpPr>
        <p:spPr>
          <a:xfrm>
            <a:off x="7453312" y="297180"/>
            <a:ext cx="3634043" cy="646331"/>
          </a:xfrm>
          <a:prstGeom prst="rect">
            <a:avLst/>
          </a:prstGeom>
          <a:noFill/>
        </p:spPr>
        <p:txBody>
          <a:bodyPr wrap="square" rtlCol="0">
            <a:spAutoFit/>
          </a:bodyPr>
          <a:lstStyle/>
          <a:p>
            <a:r>
              <a:rPr lang="en-GB" dirty="0"/>
              <a:t>Water – what happens to the empty bottles?</a:t>
            </a:r>
          </a:p>
        </p:txBody>
      </p:sp>
      <p:sp>
        <p:nvSpPr>
          <p:cNvPr id="4" name="TextBox 3">
            <a:extLst>
              <a:ext uri="{FF2B5EF4-FFF2-40B4-BE49-F238E27FC236}">
                <a16:creationId xmlns:a16="http://schemas.microsoft.com/office/drawing/2014/main" xmlns="" id="{1185B16F-C76E-4662-A685-758627E1711B}"/>
              </a:ext>
            </a:extLst>
          </p:cNvPr>
          <p:cNvSpPr txBox="1"/>
          <p:nvPr/>
        </p:nvSpPr>
        <p:spPr>
          <a:xfrm>
            <a:off x="1188720" y="3429000"/>
            <a:ext cx="4792980" cy="646331"/>
          </a:xfrm>
          <a:prstGeom prst="rect">
            <a:avLst/>
          </a:prstGeom>
          <a:noFill/>
        </p:spPr>
        <p:txBody>
          <a:bodyPr wrap="square" rtlCol="0">
            <a:spAutoFit/>
          </a:bodyPr>
          <a:lstStyle/>
          <a:p>
            <a:r>
              <a:rPr lang="en-GB" dirty="0"/>
              <a:t>Litter discarded in the catchment carried by the river to………</a:t>
            </a:r>
          </a:p>
        </p:txBody>
      </p:sp>
      <p:sp>
        <p:nvSpPr>
          <p:cNvPr id="5" name="TextBox 4">
            <a:extLst>
              <a:ext uri="{FF2B5EF4-FFF2-40B4-BE49-F238E27FC236}">
                <a16:creationId xmlns:a16="http://schemas.microsoft.com/office/drawing/2014/main" xmlns="" id="{C49B034C-0435-4612-A2C4-323936BBC8D4}"/>
              </a:ext>
            </a:extLst>
          </p:cNvPr>
          <p:cNvSpPr txBox="1"/>
          <p:nvPr/>
        </p:nvSpPr>
        <p:spPr>
          <a:xfrm>
            <a:off x="6675120" y="3429000"/>
            <a:ext cx="4969193" cy="369332"/>
          </a:xfrm>
          <a:prstGeom prst="rect">
            <a:avLst/>
          </a:prstGeom>
          <a:noFill/>
        </p:spPr>
        <p:txBody>
          <a:bodyPr wrap="square" rtlCol="0">
            <a:spAutoFit/>
          </a:bodyPr>
          <a:lstStyle/>
          <a:p>
            <a:r>
              <a:rPr lang="en-GB" dirty="0"/>
              <a:t>The sea </a:t>
            </a:r>
          </a:p>
        </p:txBody>
      </p:sp>
    </p:spTree>
    <p:extLst>
      <p:ext uri="{BB962C8B-B14F-4D97-AF65-F5344CB8AC3E}">
        <p14:creationId xmlns:p14="http://schemas.microsoft.com/office/powerpoint/2010/main" xmlns="" val="2962434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2226</Words>
  <Application>Microsoft Office PowerPoint</Application>
  <PresentationFormat>Custom</PresentationFormat>
  <Paragraphs>103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Kirstie Hutchinson</dc:creator>
  <cp:lastModifiedBy>New-user</cp:lastModifiedBy>
  <cp:revision>10</cp:revision>
  <dcterms:created xsi:type="dcterms:W3CDTF">2018-06-04T13:31:36Z</dcterms:created>
  <dcterms:modified xsi:type="dcterms:W3CDTF">2018-09-05T11:31:44Z</dcterms:modified>
</cp:coreProperties>
</file>