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9" r:id="rId7"/>
    <p:sldId id="271" r:id="rId8"/>
    <p:sldId id="262" r:id="rId9"/>
    <p:sldId id="275" r:id="rId10"/>
    <p:sldId id="272" r:id="rId11"/>
    <p:sldId id="273" r:id="rId12"/>
    <p:sldId id="274" r:id="rId13"/>
    <p:sldId id="284" r:id="rId14"/>
    <p:sldId id="270" r:id="rId15"/>
    <p:sldId id="264" r:id="rId16"/>
    <p:sldId id="279" r:id="rId17"/>
    <p:sldId id="286" r:id="rId18"/>
    <p:sldId id="267" r:id="rId19"/>
    <p:sldId id="280" r:id="rId20"/>
    <p:sldId id="281" r:id="rId21"/>
    <p:sldId id="285" r:id="rId22"/>
    <p:sldId id="292" r:id="rId23"/>
    <p:sldId id="283" r:id="rId24"/>
    <p:sldId id="287" r:id="rId25"/>
    <p:sldId id="288" r:id="rId26"/>
    <p:sldId id="289" r:id="rId27"/>
    <p:sldId id="268" r:id="rId28"/>
    <p:sldId id="290" r:id="rId29"/>
  </p:sldIdLst>
  <p:sldSz cx="12192000" cy="6858000"/>
  <p:notesSz cx="6875463" cy="9320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1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C7100-775D-4F73-81A5-DDF81D245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50ADCD-EEF2-43F6-806E-C7216A37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DA6F3A-98E1-4F18-9115-F814B659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A1770-0D76-42BB-8E3A-F675E069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517FED-FF07-4AB0-8E24-0EC5C836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8050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DC9FA-265C-4492-A6DE-C8E051A6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851C0B-04CC-407C-86AB-3903773EE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59C7FC-F777-4273-80EF-0DEBEF77A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DBD627-6320-443C-B00D-2251B213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99B129-9063-4675-BFEF-21238B17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0559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001FFBA-4B9D-4511-9823-55330F7796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747CF1-0247-4B14-ACB4-B14CDCCFD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CD0CF-75A0-4B5C-B18B-16A69115D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2FB6A-14C4-48A0-A2F4-3854647AE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8388AC-2F83-44FB-82E3-B6AF9937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319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8F724-A054-47BA-858E-D93134AB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58734F-2F9F-4D9F-87AA-1C63FA936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B36DB-9F28-4019-A6F1-D2AEC7FF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8D2F41-C40E-42B0-B326-E36118183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0DAC0D-6018-4ED9-BAB0-D81F7C97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1624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E2C59-3C1D-4177-BBA7-A3AFC535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D1C0C1-0A3C-44C4-AF84-B9C757E76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FDD71-E086-434F-A193-86B8171A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A9B45-1B40-4A1C-8E3B-0B07D45B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2A6DD4-062E-4F2A-948F-5774AAF2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8911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21263B-2841-450C-AFB1-CDE4894B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EE6B5B-70A4-423E-B801-4494B9375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6B7DA8-F27C-4CE9-978C-2E0763931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38B326-CFBC-42FA-85D1-D68E5CA6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EFB60E-8A5D-4E0A-85EC-91FE1BF1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51FD5C-4524-4E0A-AB1B-EC62E830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1671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E5BD0-AB06-4F63-93DA-888BE80A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0A8484-576E-4E86-A3D1-5DB0D9920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CC9BE4-CF52-4C66-AADC-D236EDC0D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001141-133D-41A2-B9BE-07D46E591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C6D59E-2517-4E27-8B08-DA5A4ACCE3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8CE7B33-36F9-4BD5-93B2-70B8ED6C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6E169E-37CF-4CEA-8417-892CEF97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528671-BAE8-476F-B06C-BAED2CDC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8969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1CC55-0C68-4B12-9983-5A409236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4D5687-1CC7-4957-A191-2874CC0F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4FB06-5462-4BA7-8076-AFCAA0EF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EE9CB5-1014-4F59-A2FC-BCB429D0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9365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793D0-5A9E-4A9F-939D-DC12BCD6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4B2876-5AC5-4AFE-BBF5-D5DAA44BF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04A067-8106-4D58-A758-A5848F4D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0406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84A62D-4C6C-44A6-93A0-90718513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A4E143-0175-4152-9D2F-A0EA2A6F7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27EEE3-9A51-4BE3-9994-FF9B8B6F9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481510-1461-4212-A5A5-0A6A4D54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765C27-195F-45F1-ADAB-C4AB158A1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963433-BE30-48AF-BD2A-80818153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8466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0E74AA-F5D0-427B-B6EB-1F02D703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B73E1D-E1F5-47A0-9A53-A54B134C8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105B27-5B0E-44ED-8341-ED07B2432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B032A6-EA41-4999-A1BF-C05AF950C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42E34E-36D5-42AE-B59E-19D9A19B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EDEB86-C3B3-4E30-AFF2-33ACAB3B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3592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01D7CC-36E2-440F-BB16-7D4B2A44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AC841F-A976-45A5-96D8-E761F73DC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5F353C-21FB-4111-B07B-735A6B88F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74C69-2719-45F5-AE4F-9F1DC663A2D8}" type="datetimeFigureOut">
              <a:rPr lang="en-GB" smtClean="0"/>
              <a:pPr/>
              <a:t>20/09/2019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05B16D-DEB9-4614-AA7C-933A98BED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75ED17-C96D-423D-B8A1-E7E7AEAE9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9E3EC-1EB3-43AC-8D45-E04902985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144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Sharon@climateactionnortheast.org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F9B7F-08EF-4BDA-8DE6-5FA36F949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Climate Action North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879F23-62DE-4DBA-9719-A980E130C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en-GB" sz="2000" i="1">
                <a:solidFill>
                  <a:srgbClr val="E7E6E6"/>
                </a:solidFill>
              </a:rPr>
              <a:t>Community Interest Company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F76761-391E-4426-9FFB-717051B0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7" r="2499" b="3"/>
          <a:stretch/>
        </p:blipFill>
        <p:spPr>
          <a:xfrm>
            <a:off x="527538" y="831519"/>
            <a:ext cx="3068840" cy="278586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3E1F9927-692E-4FAE-A0D8-6B0D3E005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91" r="-1" b="-1"/>
          <a:stretch/>
        </p:blipFill>
        <p:spPr>
          <a:xfrm>
            <a:off x="8449725" y="774764"/>
            <a:ext cx="3423916" cy="310819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442719-F6FF-4721-9A57-424FE959C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6088" y="1373760"/>
            <a:ext cx="3048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4696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/>
              <a:t>Beach Cleans </a:t>
            </a:r>
          </a:p>
        </p:txBody>
      </p:sp>
      <p:pic>
        <p:nvPicPr>
          <p:cNvPr id="6" name="Picture 5" descr="A group of people standing on a beach posing for the camera&#10;&#10;Description automatically generated">
            <a:extLst>
              <a:ext uri="{FF2B5EF4-FFF2-40B4-BE49-F238E27FC236}">
                <a16:creationId xmlns:a16="http://schemas.microsoft.com/office/drawing/2014/main" xmlns="" id="{0B649BBD-A9CC-4212-806B-B69B9166C7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65" b="11556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3963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Beach Cleans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standing on a beach&#10;&#10;Description automatically generated">
            <a:extLst>
              <a:ext uri="{FF2B5EF4-FFF2-40B4-BE49-F238E27FC236}">
                <a16:creationId xmlns:a16="http://schemas.microsoft.com/office/drawing/2014/main" xmlns="" id="{4774121D-5184-470E-BB04-40959B851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9" r="2286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6" descr="A person standing on top of a dirt field&#10;&#10;Description automatically generated">
            <a:extLst>
              <a:ext uri="{FF2B5EF4-FFF2-40B4-BE49-F238E27FC236}">
                <a16:creationId xmlns:a16="http://schemas.microsoft.com/office/drawing/2014/main" xmlns="" id="{D94000AE-F83F-4BCF-95ED-B444555E7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60" r="2" b="2339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127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World Oceans Day 2018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xmlns="" id="{F1D59C0C-FB91-4B36-8588-C2356480A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31" r="32559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B28F50FC-F921-46D4-951D-D33C3D12F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81" r="2" b="1804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6230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Partnerships &amp; Sponsors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3078E64-3AC0-4F24-8E34-8513904B1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6544" y="321177"/>
            <a:ext cx="3121152" cy="661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19EC3A-F32F-4D7A-B0D2-4E9292D4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7696" y="363380"/>
            <a:ext cx="1972701" cy="131513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4BA0F56-95DB-43F3-93A6-FC015D803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6544" y="1638069"/>
            <a:ext cx="1747207" cy="698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559462-CB1E-4319-91F7-28F98FEFB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6544" y="2531423"/>
            <a:ext cx="1378844" cy="1378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4EA88B-0BFB-4D0E-98B2-49D8A0DC8C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5287" y="594958"/>
            <a:ext cx="1524000" cy="62484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0D781D9-43BA-4A6B-B31B-6D457CF42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4466" y="3975835"/>
            <a:ext cx="1143000" cy="1609725"/>
          </a:xfrm>
          <a:prstGeom prst="rect">
            <a:avLst/>
          </a:prstGeom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61E4BD6E-E9F5-46CD-A36F-C8FEF681D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6204" y="1741632"/>
            <a:ext cx="2252242" cy="110694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845B74A-422C-418D-8358-8B50505126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5092" y="1422971"/>
            <a:ext cx="1378844" cy="1378844"/>
          </a:xfrm>
          <a:prstGeom prst="rect">
            <a:avLst/>
          </a:prstGeom>
        </p:spPr>
      </p:pic>
      <p:pic>
        <p:nvPicPr>
          <p:cNvPr id="22" name="Picture 21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93EEFDFE-75F1-430C-80B2-BCC8F88511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0936" y="3272490"/>
            <a:ext cx="1143000" cy="1406690"/>
          </a:xfrm>
          <a:prstGeom prst="rect">
            <a:avLst/>
          </a:prstGeom>
        </p:spPr>
      </p:pic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AAB6F0-5B78-4A66-A630-1DA033DF3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4466" y="5937382"/>
            <a:ext cx="1549205" cy="563347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7CB9555-E99F-4A2E-8278-7988C69CAC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9291" y="5912358"/>
            <a:ext cx="2586790" cy="80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ADC10C3-011A-4E01-8506-0529C61F0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6866" y="5417366"/>
            <a:ext cx="1238250" cy="100012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FC0FF64-EC1F-4076-8E70-691F72022F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7827" y="1104233"/>
            <a:ext cx="2586790" cy="72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55AA3FD-A253-458F-BD87-DBDEA4CE01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8463" y="4891902"/>
            <a:ext cx="2866385" cy="752264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901E2D0-CDA6-4B12-8E0C-B1A77A718D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1245" y="3124549"/>
            <a:ext cx="3400425" cy="542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1ACBFC-CD62-40B6-A7C5-8945A5C60A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8761" y="3919101"/>
            <a:ext cx="1940462" cy="8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119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Pollinator Parks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D8802C9F-9A08-4029-8F99-9CBBE8146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294" y="2277801"/>
            <a:ext cx="4219141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xmlns="" id="{4EC4F80F-EC1B-4C4A-9C0F-18AE6F65B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06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North East Business Innovation Centre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 up of a tree&#10;&#10;Description automatically generated">
            <a:extLst>
              <a:ext uri="{FF2B5EF4-FFF2-40B4-BE49-F238E27FC236}">
                <a16:creationId xmlns:a16="http://schemas.microsoft.com/office/drawing/2014/main" xmlns="" id="{4413C2B4-EED5-4591-BC57-8AC83542A5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10735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8" name="Picture 7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xmlns="" id="{1C9AF1FA-55D1-485B-A231-BA75074D3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0" r="2" b="4345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101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Pilot Project 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1B3F4C-0197-417D-8116-63DD3EA0EC9C}"/>
              </a:ext>
            </a:extLst>
          </p:cNvPr>
          <p:cNvSpPr txBox="1"/>
          <p:nvPr/>
        </p:nvSpPr>
        <p:spPr>
          <a:xfrm>
            <a:off x="5049078" y="477078"/>
            <a:ext cx="6468685" cy="602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4850296" y="477078"/>
            <a:ext cx="7047353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Located behind Jupiter Building</a:t>
            </a:r>
          </a:p>
          <a:p>
            <a:endParaRPr lang="en-GB" sz="4000" dirty="0"/>
          </a:p>
          <a:p>
            <a:r>
              <a:rPr lang="en-GB" sz="4000" dirty="0"/>
              <a:t>10 x 3m unmown lawn </a:t>
            </a:r>
          </a:p>
          <a:p>
            <a:endParaRPr lang="en-GB" sz="4000" dirty="0"/>
          </a:p>
          <a:p>
            <a:r>
              <a:rPr lang="en-GB" sz="4000" dirty="0"/>
              <a:t>2 x Pollinator pods – dug out gardens east and west side</a:t>
            </a:r>
          </a:p>
          <a:p>
            <a:endParaRPr lang="en-GB" sz="4000" dirty="0"/>
          </a:p>
          <a:p>
            <a:r>
              <a:rPr lang="en-GB" sz="4000" dirty="0"/>
              <a:t>300 plants/plugs </a:t>
            </a:r>
          </a:p>
          <a:p>
            <a:endParaRPr lang="en-GB" sz="4000" dirty="0"/>
          </a:p>
          <a:p>
            <a:r>
              <a:rPr lang="en-GB" sz="4000" dirty="0"/>
              <a:t>Planted 21</a:t>
            </a:r>
            <a:r>
              <a:rPr lang="en-GB" sz="4000" baseline="30000" dirty="0"/>
              <a:t>st</a:t>
            </a:r>
            <a:r>
              <a:rPr lang="en-GB" sz="4000" dirty="0"/>
              <a:t> March 2019  </a:t>
            </a:r>
          </a:p>
          <a:p>
            <a:endParaRPr lang="en-GB" sz="4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92248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Plants List 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1B3F4C-0197-417D-8116-63DD3EA0EC9C}"/>
              </a:ext>
            </a:extLst>
          </p:cNvPr>
          <p:cNvSpPr txBox="1"/>
          <p:nvPr/>
        </p:nvSpPr>
        <p:spPr>
          <a:xfrm>
            <a:off x="6802788" y="74975"/>
            <a:ext cx="1974573" cy="6179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4850297" y="225287"/>
            <a:ext cx="2133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Sunny Sides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(Nectar plants)</a:t>
            </a:r>
          </a:p>
          <a:p>
            <a:endParaRPr lang="en-GB" dirty="0"/>
          </a:p>
          <a:p>
            <a:r>
              <a:rPr lang="en-GB" dirty="0"/>
              <a:t>Basil</a:t>
            </a:r>
          </a:p>
          <a:p>
            <a:r>
              <a:rPr lang="en-GB" dirty="0"/>
              <a:t>Birds Foot Trefoil</a:t>
            </a:r>
          </a:p>
          <a:p>
            <a:r>
              <a:rPr lang="en-GB" dirty="0"/>
              <a:t>Coltsfoot</a:t>
            </a:r>
          </a:p>
          <a:p>
            <a:r>
              <a:rPr lang="en-GB" dirty="0"/>
              <a:t>Cowslip</a:t>
            </a:r>
          </a:p>
          <a:p>
            <a:r>
              <a:rPr lang="en-GB" dirty="0"/>
              <a:t>Greater Burnet</a:t>
            </a:r>
          </a:p>
          <a:p>
            <a:r>
              <a:rPr lang="en-GB" dirty="0"/>
              <a:t>Kidney Vetch</a:t>
            </a:r>
          </a:p>
          <a:p>
            <a:r>
              <a:rPr lang="en-GB" dirty="0"/>
              <a:t>Lady’s Bedstraw</a:t>
            </a:r>
          </a:p>
          <a:p>
            <a:r>
              <a:rPr lang="en-GB" dirty="0"/>
              <a:t>Lesser Knapweed</a:t>
            </a:r>
          </a:p>
          <a:p>
            <a:r>
              <a:rPr lang="en-GB" dirty="0"/>
              <a:t>Marjoram</a:t>
            </a:r>
          </a:p>
          <a:p>
            <a:r>
              <a:rPr lang="en-GB" dirty="0"/>
              <a:t>Moth </a:t>
            </a:r>
            <a:r>
              <a:rPr lang="en-GB" dirty="0" err="1"/>
              <a:t>Mullien</a:t>
            </a:r>
            <a:endParaRPr lang="en-GB" dirty="0"/>
          </a:p>
          <a:p>
            <a:r>
              <a:rPr lang="en-GB" dirty="0"/>
              <a:t>Oxeye Daisy</a:t>
            </a:r>
          </a:p>
          <a:p>
            <a:r>
              <a:rPr lang="en-GB" dirty="0"/>
              <a:t>Rough </a:t>
            </a:r>
            <a:r>
              <a:rPr lang="en-GB" dirty="0" err="1"/>
              <a:t>Hawkbit</a:t>
            </a:r>
            <a:endParaRPr lang="en-GB" dirty="0"/>
          </a:p>
          <a:p>
            <a:r>
              <a:rPr lang="en-GB" dirty="0"/>
              <a:t>Wild Clary</a:t>
            </a:r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Shady Edge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dirty="0"/>
              <a:t>Bugle</a:t>
            </a:r>
          </a:p>
          <a:p>
            <a:r>
              <a:rPr lang="en-GB" dirty="0"/>
              <a:t>Lesser Celandine</a:t>
            </a:r>
          </a:p>
          <a:p>
            <a:r>
              <a:rPr lang="en-GB" b="1" dirty="0"/>
              <a:t> 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/>
              <a:t> 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D8214-AE51-4A9B-90D3-198F4C5A3CFC}"/>
              </a:ext>
            </a:extLst>
          </p:cNvPr>
          <p:cNvSpPr txBox="1"/>
          <p:nvPr/>
        </p:nvSpPr>
        <p:spPr>
          <a:xfrm>
            <a:off x="6983896" y="373030"/>
            <a:ext cx="1974573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(</a:t>
            </a:r>
            <a:r>
              <a:rPr lang="en-GB" b="1" dirty="0">
                <a:solidFill>
                  <a:srgbClr val="FF0000"/>
                </a:solidFill>
              </a:rPr>
              <a:t>Colour Plants)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Betony</a:t>
            </a:r>
          </a:p>
          <a:p>
            <a:r>
              <a:rPr lang="en-GB" dirty="0"/>
              <a:t>Cowslip</a:t>
            </a:r>
          </a:p>
          <a:p>
            <a:r>
              <a:rPr lang="en-GB" dirty="0"/>
              <a:t>Devil’s Bit Scabious</a:t>
            </a:r>
          </a:p>
          <a:p>
            <a:r>
              <a:rPr lang="en-GB" dirty="0"/>
              <a:t>Fox and Cubs (Orange </a:t>
            </a:r>
            <a:r>
              <a:rPr lang="en-GB" dirty="0" err="1"/>
              <a:t>Hawkbit</a:t>
            </a:r>
            <a:r>
              <a:rPr lang="en-GB" dirty="0"/>
              <a:t>)</a:t>
            </a:r>
          </a:p>
          <a:p>
            <a:r>
              <a:rPr lang="en-GB" dirty="0"/>
              <a:t>Great Burnet</a:t>
            </a:r>
          </a:p>
          <a:p>
            <a:r>
              <a:rPr lang="en-GB" dirty="0"/>
              <a:t>Maiden Pink</a:t>
            </a:r>
          </a:p>
          <a:p>
            <a:r>
              <a:rPr lang="en-GB" dirty="0"/>
              <a:t>Meadow Cranesbill</a:t>
            </a:r>
          </a:p>
          <a:p>
            <a:r>
              <a:rPr lang="en-GB" dirty="0"/>
              <a:t>Ragged Robin</a:t>
            </a:r>
          </a:p>
          <a:p>
            <a:r>
              <a:rPr lang="en-GB" dirty="0"/>
              <a:t>Red Campion</a:t>
            </a:r>
          </a:p>
          <a:p>
            <a:r>
              <a:rPr lang="en-GB" dirty="0"/>
              <a:t>Tansy</a:t>
            </a:r>
          </a:p>
          <a:p>
            <a:r>
              <a:rPr lang="en-GB" dirty="0"/>
              <a:t>Vipers Bugloss</a:t>
            </a:r>
          </a:p>
          <a:p>
            <a:r>
              <a:rPr lang="en-GB" dirty="0"/>
              <a:t>Wild Clary</a:t>
            </a:r>
          </a:p>
          <a:p>
            <a:r>
              <a:rPr lang="en-GB" dirty="0"/>
              <a:t>Yellow Toadflax</a:t>
            </a:r>
          </a:p>
          <a:p>
            <a:r>
              <a:rPr lang="en-GB" b="1" dirty="0">
                <a:solidFill>
                  <a:srgbClr val="FF0000"/>
                </a:solidFill>
              </a:rPr>
              <a:t>Wild Lawn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b="1" dirty="0"/>
              <a:t> </a:t>
            </a:r>
            <a:r>
              <a:rPr lang="en-GB" dirty="0"/>
              <a:t>Primrose (x2)</a:t>
            </a:r>
          </a:p>
          <a:p>
            <a:r>
              <a:rPr lang="en-GB" dirty="0"/>
              <a:t>White clover</a:t>
            </a:r>
          </a:p>
          <a:p>
            <a:r>
              <a:rPr lang="en-GB" dirty="0"/>
              <a:t>Meadow buttercup</a:t>
            </a:r>
          </a:p>
          <a:p>
            <a:r>
              <a:rPr lang="en-GB" dirty="0"/>
              <a:t>Dandelion</a:t>
            </a:r>
          </a:p>
          <a:p>
            <a:r>
              <a:rPr lang="en-GB" dirty="0"/>
              <a:t>Germander Speedwell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 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C3E5DC-545F-4DBF-819E-A91291C773AB}"/>
              </a:ext>
            </a:extLst>
          </p:cNvPr>
          <p:cNvSpPr txBox="1"/>
          <p:nvPr/>
        </p:nvSpPr>
        <p:spPr>
          <a:xfrm>
            <a:off x="9139577" y="373030"/>
            <a:ext cx="24441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Tall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dirty="0"/>
              <a:t>Common Mallow</a:t>
            </a:r>
          </a:p>
          <a:p>
            <a:r>
              <a:rPr lang="en-GB" dirty="0"/>
              <a:t>Teasel</a:t>
            </a:r>
          </a:p>
          <a:p>
            <a:r>
              <a:rPr lang="en-GB" dirty="0"/>
              <a:t>Foxglove</a:t>
            </a:r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Generalists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b="1" dirty="0"/>
              <a:t> </a:t>
            </a:r>
            <a:endParaRPr lang="en-GB" dirty="0"/>
          </a:p>
          <a:p>
            <a:r>
              <a:rPr lang="en-GB" dirty="0"/>
              <a:t>Yellow rattle (seed and plant)</a:t>
            </a:r>
          </a:p>
          <a:p>
            <a:r>
              <a:rPr lang="en-GB" dirty="0"/>
              <a:t>Dandelion</a:t>
            </a:r>
          </a:p>
          <a:p>
            <a:r>
              <a:rPr lang="en-GB" dirty="0"/>
              <a:t>Herb Robert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  </a:t>
            </a:r>
            <a:endParaRPr lang="en-GB" dirty="0"/>
          </a:p>
        </p:txBody>
      </p:sp>
      <p:pic>
        <p:nvPicPr>
          <p:cNvPr id="13" name="Picture 12" descr="A green plant&#10;&#10;Description automatically generated">
            <a:extLst>
              <a:ext uri="{FF2B5EF4-FFF2-40B4-BE49-F238E27FC236}">
                <a16:creationId xmlns:a16="http://schemas.microsoft.com/office/drawing/2014/main" xmlns="" id="{C8A42C00-F5B2-41E0-BF95-84A6083C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237" y="3801979"/>
            <a:ext cx="3807327" cy="2141621"/>
          </a:xfrm>
          <a:prstGeom prst="rect">
            <a:avLst/>
          </a:prstGeom>
        </p:spPr>
      </p:pic>
      <p:pic>
        <p:nvPicPr>
          <p:cNvPr id="16" name="Picture 15" descr="A close up of a green plant&#10;&#10;Description automatically generated">
            <a:extLst>
              <a:ext uri="{FF2B5EF4-FFF2-40B4-BE49-F238E27FC236}">
                <a16:creationId xmlns:a16="http://schemas.microsoft.com/office/drawing/2014/main" xmlns="" id="{986E5C81-CF87-4F42-AAE3-2DCB50BE2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" r="19201"/>
          <a:stretch/>
        </p:blipFill>
        <p:spPr>
          <a:xfrm rot="5400000">
            <a:off x="9193519" y="4340429"/>
            <a:ext cx="2039929" cy="19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93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North East Business Innovation Centre </a:t>
            </a:r>
          </a:p>
        </p:txBody>
      </p:sp>
      <p:pic>
        <p:nvPicPr>
          <p:cNvPr id="5" name="Picture 4" descr="A yellow flower with green leaves&#10;&#10;Description automatically generated">
            <a:extLst>
              <a:ext uri="{FF2B5EF4-FFF2-40B4-BE49-F238E27FC236}">
                <a16:creationId xmlns:a16="http://schemas.microsoft.com/office/drawing/2014/main" xmlns="" id="{B27FA09D-364D-41DC-9293-CAF15B81D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82" r="10939" b="-1"/>
          <a:stretch/>
        </p:blipFill>
        <p:spPr>
          <a:xfrm rot="5400000">
            <a:off x="-91440" y="91440"/>
            <a:ext cx="4242816" cy="4059936"/>
          </a:xfrm>
          <a:prstGeom prst="rect">
            <a:avLst/>
          </a:prstGeom>
        </p:spPr>
      </p:pic>
      <p:pic>
        <p:nvPicPr>
          <p:cNvPr id="9" name="Picture 8" descr="A close up of a green plant&#10;&#10;Description automatically generated">
            <a:extLst>
              <a:ext uri="{FF2B5EF4-FFF2-40B4-BE49-F238E27FC236}">
                <a16:creationId xmlns:a16="http://schemas.microsoft.com/office/drawing/2014/main" xmlns="" id="{0FAB954B-CB1B-4C8E-A9A9-21A6402A0E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7" r="19201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11" name="Picture 10" descr="A green plant&#10;&#10;Description automatically generated">
            <a:extLst>
              <a:ext uri="{FF2B5EF4-FFF2-40B4-BE49-F238E27FC236}">
                <a16:creationId xmlns:a16="http://schemas.microsoft.com/office/drawing/2014/main" xmlns="" id="{21388501-23B6-4D93-AC68-83F23E6DD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08" r="10667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36" name="Straight Connector 30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xmlns="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1907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lower in a field&#10;&#10;Description automatically generated">
            <a:extLst>
              <a:ext uri="{FF2B5EF4-FFF2-40B4-BE49-F238E27FC236}">
                <a16:creationId xmlns:a16="http://schemas.microsoft.com/office/drawing/2014/main" xmlns="" id="{7581CCB8-0941-413F-8A5F-091F754BA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01" r="4301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North East Business Innovation Centre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2105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35C061-AF47-42AF-9E2C-05F8283FB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381138"/>
            <a:ext cx="10515600" cy="4351338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chemeClr val="accent6">
                    <a:lumMod val="75000"/>
                  </a:schemeClr>
                </a:solidFill>
              </a:rPr>
              <a:t>“Inspiring and igniting action on Climate Change across the North East”</a:t>
            </a:r>
          </a:p>
          <a:p>
            <a:pPr lvl="0" algn="ctr">
              <a:spcBef>
                <a:spcPts val="0"/>
              </a:spcBef>
              <a:buNone/>
            </a:pPr>
            <a:endParaRPr lang="en-GB" sz="4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n-GB" sz="4800" b="1" dirty="0">
                <a:solidFill>
                  <a:schemeClr val="accent6">
                    <a:lumMod val="75000"/>
                  </a:schemeClr>
                </a:solidFill>
              </a:rPr>
              <a:t>Climate Action North</a:t>
            </a:r>
            <a:endParaRPr lang="en" sz="4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2D22B6E3-4B6F-47F3-8AD4-63ECFBAC0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18" y="4099699"/>
            <a:ext cx="2686929" cy="2547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E29CDA-65F9-4908-8FD1-90679345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8774" y="4506855"/>
            <a:ext cx="2350008" cy="1970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02C63D-BF9C-4F10-9B82-2A20A0DA0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478" y="4946780"/>
            <a:ext cx="3048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920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0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North East Business Innovation Centre </a:t>
            </a:r>
          </a:p>
        </p:txBody>
      </p:sp>
      <p:cxnSp>
        <p:nvCxnSpPr>
          <p:cNvPr id="56" name="Straight Connector 52">
            <a:extLst>
              <a:ext uri="{FF2B5EF4-FFF2-40B4-BE49-F238E27FC236}">
                <a16:creationId xmlns:a16="http://schemas.microsoft.com/office/drawing/2014/main" xmlns="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xmlns="" id="{44BEE2D6-84CC-4176-B369-560BACA92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69" r="-2" b="5367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4" name="Picture 3" descr="A flower in a field&#10;&#10;Description automatically generated">
            <a:extLst>
              <a:ext uri="{FF2B5EF4-FFF2-40B4-BE49-F238E27FC236}">
                <a16:creationId xmlns:a16="http://schemas.microsoft.com/office/drawing/2014/main" xmlns="" id="{7581CCB8-0941-413F-8A5F-091F754BA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69" r="48370"/>
          <a:stretch/>
        </p:blipFill>
        <p:spPr>
          <a:xfrm rot="54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954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Challenges &amp; Barriers 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1B3F4C-0197-417D-8116-63DD3EA0EC9C}"/>
              </a:ext>
            </a:extLst>
          </p:cNvPr>
          <p:cNvSpPr txBox="1"/>
          <p:nvPr/>
        </p:nvSpPr>
        <p:spPr>
          <a:xfrm>
            <a:off x="5049078" y="477078"/>
            <a:ext cx="6468685" cy="602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5221357" y="477078"/>
            <a:ext cx="613575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150 + tenants to keep happy</a:t>
            </a:r>
          </a:p>
          <a:p>
            <a:endParaRPr lang="en-GB" sz="3600" dirty="0"/>
          </a:p>
          <a:p>
            <a:r>
              <a:rPr lang="en-GB" sz="3600" dirty="0"/>
              <a:t>Educating tenants about “untidy” meadows and why we need pollinator gardens </a:t>
            </a:r>
          </a:p>
          <a:p>
            <a:endParaRPr lang="en-GB" sz="3600" dirty="0"/>
          </a:p>
          <a:p>
            <a:r>
              <a:rPr lang="en-GB" sz="3600" dirty="0"/>
              <a:t>Tenants say “why are we watering weeds!” </a:t>
            </a:r>
          </a:p>
          <a:p>
            <a:endParaRPr lang="en-GB" sz="3600" dirty="0"/>
          </a:p>
          <a:p>
            <a:r>
              <a:rPr lang="en-GB" sz="3600" dirty="0"/>
              <a:t>Educating tenants of the value of wasps 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71156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</a:rPr>
              <a:t>Blogs and Information </a:t>
            </a:r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1B3F4C-0197-417D-8116-63DD3EA0EC9C}"/>
              </a:ext>
            </a:extLst>
          </p:cNvPr>
          <p:cNvSpPr txBox="1"/>
          <p:nvPr/>
        </p:nvSpPr>
        <p:spPr>
          <a:xfrm>
            <a:off x="5049078" y="477078"/>
            <a:ext cx="6468685" cy="602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5221357" y="477078"/>
            <a:ext cx="613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285D8A-6A51-4D25-9553-A281B264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356" y="149469"/>
            <a:ext cx="4949585" cy="2782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80C246-B8E0-4C3B-8DB5-CFC71EA0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14" y="3189317"/>
            <a:ext cx="5432602" cy="30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5070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Grow Wild – Kew Garden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Rewilding for Pollinators</a:t>
            </a:r>
            <a:b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Maiden Wild  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in a garden&#10;&#10;Description automatically generated">
            <a:extLst>
              <a:ext uri="{FF2B5EF4-FFF2-40B4-BE49-F238E27FC236}">
                <a16:creationId xmlns:a16="http://schemas.microsoft.com/office/drawing/2014/main" xmlns="" id="{25291546-1528-4C78-AC11-BCD74930E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69" r="-2" b="5367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4" name="Picture 3" descr="A green plant in a garden&#10;&#10;Description automatically generated">
            <a:extLst>
              <a:ext uri="{FF2B5EF4-FFF2-40B4-BE49-F238E27FC236}">
                <a16:creationId xmlns:a16="http://schemas.microsoft.com/office/drawing/2014/main" xmlns="" id="{88F6382E-32C5-4AE2-BF26-80F5E1698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59" r="2" b="1936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873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609601" y="4385066"/>
            <a:ext cx="10923638" cy="1748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 plants planted 16</a:t>
            </a:r>
            <a:r>
              <a:rPr lang="en-US" sz="38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May including, Borage, Comfrey, Devils Bit Scabious, Calamint, Solitary Bee, Honeybee mixes, Wildflower mix and native garden plants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xmlns="" id="{71A952A3-6AFB-4305-825B-B29FD2255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87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xmlns="" id="{2C6587CF-FCFF-4D71-92A8-BAFFF903D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0" r="36422"/>
          <a:stretch/>
        </p:blipFill>
        <p:spPr>
          <a:xfrm rot="5400000">
            <a:off x="7017392" y="-922074"/>
            <a:ext cx="4253215" cy="6096001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3663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xmlns="" id="{4434DB4A-FC01-4BCB-BDBE-3593625E9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11" b="1"/>
          <a:stretch/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164BB37B-8A2A-49B2-B555-DFEF28794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49" r="33155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3" name="Picture 2" descr="A yellow flower in the grass&#10;&#10;Description automatically generated">
            <a:extLst>
              <a:ext uri="{FF2B5EF4-FFF2-40B4-BE49-F238E27FC236}">
                <a16:creationId xmlns:a16="http://schemas.microsoft.com/office/drawing/2014/main" xmlns="" id="{41E69F0A-C731-4B79-A693-5F3E394B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609601" y="4385066"/>
            <a:ext cx="10923638" cy="1748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16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AE4978-759D-4D78-B7F5-3AB0793427B9}"/>
              </a:ext>
            </a:extLst>
          </p:cNvPr>
          <p:cNvSpPr txBox="1"/>
          <p:nvPr/>
        </p:nvSpPr>
        <p:spPr>
          <a:xfrm>
            <a:off x="634180" y="5206701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Bee Meadow is now a thriving haven for pollinators  watched over by the Maiden Wild Ash tree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xmlns="" id="{829F0CE7-429F-495D-B81D-A466E8D1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45" r="16389" b="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3" name="Picture 2" descr="A tree in a field&#10;&#10;Description automatically generated">
            <a:extLst>
              <a:ext uri="{FF2B5EF4-FFF2-40B4-BE49-F238E27FC236}">
                <a16:creationId xmlns:a16="http://schemas.microsoft.com/office/drawing/2014/main" xmlns="" id="{90166543-F615-4DA1-8C90-22CAA0524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2" r="18159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xmlns="" id="{B64BEB4A-10C2-42EA-9149-0505D43D02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621" b="-1"/>
          <a:stretch/>
        </p:blipFill>
        <p:spPr>
          <a:xfrm rot="5400000">
            <a:off x="8061960" y="90760"/>
            <a:ext cx="4242816" cy="4059936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18545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36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What’s next?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Newton Aycliffe Business Park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Darlington Business Central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Dalton Park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Team Valley Business Park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Sunderland BIC – 2</a:t>
            </a:r>
            <a:r>
              <a:rPr lang="en-GB" b="1" baseline="30000" dirty="0">
                <a:solidFill>
                  <a:schemeClr val="accent6">
                    <a:lumMod val="75000"/>
                  </a:schemeClr>
                </a:solidFill>
              </a:rPr>
              <a:t>nd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phase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D8802C9F-9A08-4029-8F99-9CBBE8146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90" y="4750066"/>
            <a:ext cx="2350008" cy="2227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8F974B-7D4A-4838-9703-BB68A52AD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6372" y="5150580"/>
            <a:ext cx="1702079" cy="1426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449659-44E7-40EE-83F5-8E471BAFF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7354" y="5091529"/>
            <a:ext cx="3048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764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6364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Thank you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Any Questions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Sharon Lashley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Email: 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Sharon@climateactionnortheast.org.uk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D8802C9F-9A08-4029-8F99-9CBBE8146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90" y="4750066"/>
            <a:ext cx="2350008" cy="2227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8F974B-7D4A-4838-9703-BB68A52AD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6372" y="5150580"/>
            <a:ext cx="1702079" cy="1426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449659-44E7-40EE-83F5-8E471BAFF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7354" y="5091529"/>
            <a:ext cx="3048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10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03" y="64262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Who are 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35C061-AF47-42AF-9E2C-05F8283FB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785" y="1336233"/>
            <a:ext cx="10214112" cy="2870008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accent6">
                    <a:lumMod val="75000"/>
                  </a:schemeClr>
                </a:solidFill>
              </a:rPr>
              <a:t>Sharon Lashley Managing Director</a:t>
            </a:r>
            <a:endParaRPr lang="en-GB" sz="4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4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4800" b="1" dirty="0">
                <a:solidFill>
                  <a:schemeClr val="accent6">
                    <a:lumMod val="75000"/>
                  </a:schemeClr>
                </a:solidFill>
              </a:rPr>
              <a:t>Jennifer Clair Robson Director</a:t>
            </a:r>
          </a:p>
          <a:p>
            <a:endParaRPr lang="en-GB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D8802C9F-9A08-4029-8F99-9CBBE8146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218" y="4099699"/>
            <a:ext cx="2686929" cy="2547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8F974B-7D4A-4838-9703-BB68A52AD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8774" y="4506855"/>
            <a:ext cx="2350008" cy="1970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47796B-8706-4979-9556-7D8A45FCE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478" y="4946780"/>
            <a:ext cx="3048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732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273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What we do</a:t>
            </a:r>
          </a:p>
        </p:txBody>
      </p:sp>
      <p:sp>
        <p:nvSpPr>
          <p:cNvPr id="11" name="Shape 126">
            <a:extLst>
              <a:ext uri="{FF2B5EF4-FFF2-40B4-BE49-F238E27FC236}">
                <a16:creationId xmlns:a16="http://schemas.microsoft.com/office/drawing/2014/main" xmlns="" id="{5263BA0F-CFB2-4221-9694-80214CE9217F}"/>
              </a:ext>
            </a:extLst>
          </p:cNvPr>
          <p:cNvSpPr txBox="1">
            <a:spLocks/>
          </p:cNvSpPr>
          <p:nvPr/>
        </p:nvSpPr>
        <p:spPr>
          <a:xfrm>
            <a:off x="1199851" y="1470268"/>
            <a:ext cx="2594114" cy="206733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Pollinator Parks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" sz="2000" b="1" dirty="0">
              <a:solidFill>
                <a:srgbClr val="05234E"/>
              </a:solidFill>
            </a:endParaRPr>
          </a:p>
        </p:txBody>
      </p:sp>
      <p:sp>
        <p:nvSpPr>
          <p:cNvPr id="12" name="Shape 126">
            <a:extLst>
              <a:ext uri="{FF2B5EF4-FFF2-40B4-BE49-F238E27FC236}">
                <a16:creationId xmlns:a16="http://schemas.microsoft.com/office/drawing/2014/main" xmlns="" id="{55719955-7FE3-4DBF-AD5F-EEEF2FA8D3BF}"/>
              </a:ext>
            </a:extLst>
          </p:cNvPr>
          <p:cNvSpPr txBox="1">
            <a:spLocks/>
          </p:cNvSpPr>
          <p:nvPr/>
        </p:nvSpPr>
        <p:spPr>
          <a:xfrm>
            <a:off x="1443957" y="4900168"/>
            <a:ext cx="2594114" cy="206733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Climate Action Toolkit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solidFill>
                <a:srgbClr val="05234E"/>
              </a:solidFill>
            </a:endParaRP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Launch due for December 2019 </a:t>
            </a:r>
            <a:endParaRPr lang="en" sz="2000" b="1" dirty="0">
              <a:solidFill>
                <a:srgbClr val="05234E"/>
              </a:solidFill>
            </a:endParaRPr>
          </a:p>
        </p:txBody>
      </p:sp>
      <p:sp>
        <p:nvSpPr>
          <p:cNvPr id="13" name="Shape 126">
            <a:extLst>
              <a:ext uri="{FF2B5EF4-FFF2-40B4-BE49-F238E27FC236}">
                <a16:creationId xmlns:a16="http://schemas.microsoft.com/office/drawing/2014/main" xmlns="" id="{A581D777-20F1-4BBE-B7BF-B58591AAC963}"/>
              </a:ext>
            </a:extLst>
          </p:cNvPr>
          <p:cNvSpPr txBox="1">
            <a:spLocks/>
          </p:cNvSpPr>
          <p:nvPr/>
        </p:nvSpPr>
        <p:spPr>
          <a:xfrm>
            <a:off x="8747900" y="3865119"/>
            <a:ext cx="2594114" cy="206733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Green Heart </a:t>
            </a:r>
            <a:r>
              <a:rPr lang="en" sz="2000" b="1" dirty="0">
                <a:solidFill>
                  <a:srgbClr val="05234E"/>
                </a:solidFill>
              </a:rPr>
              <a:t>Initiative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" sz="2000" b="1" dirty="0">
              <a:solidFill>
                <a:srgbClr val="05234E"/>
              </a:solidFill>
            </a:endParaRP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" sz="2000" b="1" dirty="0">
                <a:solidFill>
                  <a:srgbClr val="05234E"/>
                </a:solidFill>
              </a:rPr>
              <a:t>Projects for school</a:t>
            </a:r>
            <a:r>
              <a:rPr lang="en-GB" sz="2000" b="1" dirty="0">
                <a:solidFill>
                  <a:srgbClr val="05234E"/>
                </a:solidFill>
              </a:rPr>
              <a:t>s &amp; communities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solidFill>
                <a:srgbClr val="05234E"/>
              </a:solidFill>
            </a:endParaRPr>
          </a:p>
        </p:txBody>
      </p:sp>
      <p:sp>
        <p:nvSpPr>
          <p:cNvPr id="14" name="Shape 126">
            <a:extLst>
              <a:ext uri="{FF2B5EF4-FFF2-40B4-BE49-F238E27FC236}">
                <a16:creationId xmlns:a16="http://schemas.microsoft.com/office/drawing/2014/main" xmlns="" id="{F969344B-1112-4B0E-8DEB-B0FFB4C1FE9C}"/>
              </a:ext>
            </a:extLst>
          </p:cNvPr>
          <p:cNvSpPr txBox="1">
            <a:spLocks/>
          </p:cNvSpPr>
          <p:nvPr/>
        </p:nvSpPr>
        <p:spPr>
          <a:xfrm>
            <a:off x="8977745" y="1237363"/>
            <a:ext cx="2594114" cy="206733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Maiden Wild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6 acre plot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solidFill>
                <a:srgbClr val="05234E"/>
              </a:solidFill>
            </a:endParaRP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5234E"/>
                </a:solidFill>
              </a:rPr>
              <a:t>Rewilding &amp; Climate Action Hub </a:t>
            </a:r>
            <a:endParaRPr lang="en" sz="2000" b="1" dirty="0">
              <a:solidFill>
                <a:srgbClr val="05234E"/>
              </a:solidFill>
            </a:endParaRPr>
          </a:p>
        </p:txBody>
      </p:sp>
      <p:pic>
        <p:nvPicPr>
          <p:cNvPr id="15" name="Picture 1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222B9B8E-3555-4FCC-AC22-CFCCDAE23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957" y="2052781"/>
            <a:ext cx="2350008" cy="2227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B8EE81-447F-4D83-B297-7DE4A3B2E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8886" y="5066026"/>
            <a:ext cx="1702079" cy="1426849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xmlns="" id="{DF649D2A-7B08-4D91-B31C-ABC489C30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7719" y="2870560"/>
            <a:ext cx="3048000" cy="14859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4CABA2AE-AC78-4EF1-8244-EC2A7D67CE1E}"/>
              </a:ext>
            </a:extLst>
          </p:cNvPr>
          <p:cNvCxnSpPr/>
          <p:nvPr/>
        </p:nvCxnSpPr>
        <p:spPr>
          <a:xfrm flipV="1">
            <a:off x="7904318" y="1961076"/>
            <a:ext cx="1073427" cy="1046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5F0F7054-5018-47DD-A8B3-976B388FADD2}"/>
              </a:ext>
            </a:extLst>
          </p:cNvPr>
          <p:cNvCxnSpPr>
            <a:cxnSpLocks/>
          </p:cNvCxnSpPr>
          <p:nvPr/>
        </p:nvCxnSpPr>
        <p:spPr>
          <a:xfrm>
            <a:off x="7188701" y="4043854"/>
            <a:ext cx="1789044" cy="1888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A317CE3-565C-4855-8018-586E915E5CB7}"/>
              </a:ext>
            </a:extLst>
          </p:cNvPr>
          <p:cNvCxnSpPr>
            <a:cxnSpLocks/>
          </p:cNvCxnSpPr>
          <p:nvPr/>
        </p:nvCxnSpPr>
        <p:spPr>
          <a:xfrm flipH="1">
            <a:off x="3753040" y="4050433"/>
            <a:ext cx="1888076" cy="1485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3F50434D-9A75-4749-BE17-86A33DBAE0AF}"/>
              </a:ext>
            </a:extLst>
          </p:cNvPr>
          <p:cNvCxnSpPr/>
          <p:nvPr/>
        </p:nvCxnSpPr>
        <p:spPr>
          <a:xfrm flipH="1" flipV="1">
            <a:off x="3358836" y="1931045"/>
            <a:ext cx="1231910" cy="950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73339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What we do</a:t>
            </a:r>
          </a:p>
        </p:txBody>
      </p:sp>
      <p:sp>
        <p:nvSpPr>
          <p:cNvPr id="9" name="Shape 126">
            <a:extLst>
              <a:ext uri="{FF2B5EF4-FFF2-40B4-BE49-F238E27FC236}">
                <a16:creationId xmlns:a16="http://schemas.microsoft.com/office/drawing/2014/main" xmlns="" id="{996CCB3D-6A89-48C1-976E-C632B665F3F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50489"/>
            <a:ext cx="4082796" cy="28432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Events</a:t>
            </a:r>
          </a:p>
          <a:p>
            <a:pPr lvl="0" rtl="0">
              <a:spcBef>
                <a:spcPts val="0"/>
              </a:spcBef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World Environment Day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Annual Conferences 5</a:t>
            </a:r>
            <a:r>
              <a:rPr lang="en-GB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June 	</a:t>
            </a:r>
          </a:p>
          <a:p>
            <a:pPr lvl="0" rtl="0">
              <a:spcBef>
                <a:spcPts val="0"/>
              </a:spcBef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Rewilding Series of Events </a:t>
            </a:r>
          </a:p>
          <a:p>
            <a:pPr lvl="0" rtl="0">
              <a:spcBef>
                <a:spcPts val="0"/>
              </a:spcBef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Partnership Events</a:t>
            </a:r>
          </a:p>
          <a:p>
            <a:pPr lvl="0" rtl="0">
              <a:spcBef>
                <a:spcPts val="0"/>
              </a:spcBef>
              <a:buNone/>
            </a:pPr>
            <a:endParaRPr lang="en" b="1" dirty="0">
              <a:solidFill>
                <a:srgbClr val="05234E"/>
              </a:solidFill>
            </a:endParaRPr>
          </a:p>
        </p:txBody>
      </p:sp>
      <p:sp>
        <p:nvSpPr>
          <p:cNvPr id="10" name="Shape 128">
            <a:extLst>
              <a:ext uri="{FF2B5EF4-FFF2-40B4-BE49-F238E27FC236}">
                <a16:creationId xmlns:a16="http://schemas.microsoft.com/office/drawing/2014/main" xmlns="" id="{A47AAB48-955A-4CFB-AE1C-EE02AC28BEB8}"/>
              </a:ext>
            </a:extLst>
          </p:cNvPr>
          <p:cNvSpPr txBox="1">
            <a:spLocks/>
          </p:cNvSpPr>
          <p:nvPr/>
        </p:nvSpPr>
        <p:spPr>
          <a:xfrm>
            <a:off x="6432400" y="1517093"/>
            <a:ext cx="4739577" cy="347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Projects/Initiatives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-GB" u="sng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Green Heart – initiative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includes projects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Business Resilience Toolkit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Pollinator Parks – Rewilding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Businesses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Maiden Wild – 6 acre plot,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rewilding/climate action hub 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" b="1" u="sng" dirty="0">
              <a:solidFill>
                <a:srgbClr val="6D6B71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xmlns="" val="111990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7">
            <a:extLst>
              <a:ext uri="{FF2B5EF4-FFF2-40B4-BE49-F238E27FC236}">
                <a16:creationId xmlns:a16="http://schemas.microsoft.com/office/drawing/2014/main" xmlns="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Events &amp; Conferences </a:t>
            </a:r>
          </a:p>
        </p:txBody>
      </p:sp>
      <p:pic>
        <p:nvPicPr>
          <p:cNvPr id="15" name="Picture 14" descr="A person standing in front of a television screen&#10;&#10;Description automatically generated">
            <a:extLst>
              <a:ext uri="{FF2B5EF4-FFF2-40B4-BE49-F238E27FC236}">
                <a16:creationId xmlns:a16="http://schemas.microsoft.com/office/drawing/2014/main" xmlns="" id="{C12E59A0-23EA-458D-8B6F-A589DB62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4" r="-2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57EF41F2-0F88-4686-9E0A-40C12513B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88" r="2" b="2696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53" name="Straight Connector 49">
            <a:extLst>
              <a:ext uri="{FF2B5EF4-FFF2-40B4-BE49-F238E27FC236}">
                <a16:creationId xmlns:a16="http://schemas.microsoft.com/office/drawing/2014/main" xmlns="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man, person&#10;&#10;Description automatically generated">
            <a:extLst>
              <a:ext uri="{FF2B5EF4-FFF2-40B4-BE49-F238E27FC236}">
                <a16:creationId xmlns:a16="http://schemas.microsoft.com/office/drawing/2014/main" xmlns="" id="{A643A9B5-8FD5-4B56-982D-73B4FAA48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9058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70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Events &amp; Conferences </a:t>
            </a:r>
          </a:p>
        </p:txBody>
      </p:sp>
      <p:pic>
        <p:nvPicPr>
          <p:cNvPr id="8" name="Picture 7" descr="A close up of a bird&#10;&#10;Description automatically generated">
            <a:extLst>
              <a:ext uri="{FF2B5EF4-FFF2-40B4-BE49-F238E27FC236}">
                <a16:creationId xmlns:a16="http://schemas.microsoft.com/office/drawing/2014/main" xmlns="" id="{06E3B334-DABF-4C2B-8DBC-E52F38D62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8" r="17760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Picture 5" descr="A close up of a newspaper&#10;&#10;Description automatically generated">
            <a:extLst>
              <a:ext uri="{FF2B5EF4-FFF2-40B4-BE49-F238E27FC236}">
                <a16:creationId xmlns:a16="http://schemas.microsoft.com/office/drawing/2014/main" xmlns="" id="{97CF802A-DAF3-4AAA-B77C-D4C7844BE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639" r="2" b="5787"/>
          <a:stretch/>
        </p:blipFill>
        <p:spPr>
          <a:xfrm rot="10800000"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ADDC89D1-6CC2-4858-9CFE-C55111CB59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760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26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Green Heart Initiative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02B514-17C8-47F3-B824-53E9F02539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207" r="1" b="420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F33BA1-116F-4523-92FB-71782D0CB715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Whalton School – Northumberland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Earth Magic Project – Earth Magicians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Beach Carers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Mini Rewilders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FFFFFF"/>
                </a:solidFill>
              </a:rPr>
              <a:t>Climate Keepers </a:t>
            </a:r>
          </a:p>
        </p:txBody>
      </p:sp>
    </p:spTree>
    <p:extLst>
      <p:ext uri="{BB962C8B-B14F-4D97-AF65-F5344CB8AC3E}">
        <p14:creationId xmlns:p14="http://schemas.microsoft.com/office/powerpoint/2010/main" xmlns="" val="404775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many items on the counter&#10;&#10;Description automatically generated">
            <a:extLst>
              <a:ext uri="{FF2B5EF4-FFF2-40B4-BE49-F238E27FC236}">
                <a16:creationId xmlns:a16="http://schemas.microsoft.com/office/drawing/2014/main" xmlns="" id="{4235E887-0111-434B-ADB6-18BD1F112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88" b="63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821B77-A010-4EC8-8205-AA98C49D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Single Use Plastic Free - Awareness Raising </a:t>
            </a: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38393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356</Words>
  <Application>Microsoft Office PowerPoint</Application>
  <PresentationFormat>Custom</PresentationFormat>
  <Paragraphs>154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Climate Action North </vt:lpstr>
      <vt:lpstr>Slide 2</vt:lpstr>
      <vt:lpstr>Who are We</vt:lpstr>
      <vt:lpstr>What we do</vt:lpstr>
      <vt:lpstr>What we do</vt:lpstr>
      <vt:lpstr>Events &amp; Conferences </vt:lpstr>
      <vt:lpstr>Events &amp; Conferences </vt:lpstr>
      <vt:lpstr>Green Heart Initiative </vt:lpstr>
      <vt:lpstr>Single Use Plastic Free - Awareness Raising   </vt:lpstr>
      <vt:lpstr>Beach Cleans </vt:lpstr>
      <vt:lpstr>Beach Cleans </vt:lpstr>
      <vt:lpstr>World Oceans Day 2018  </vt:lpstr>
      <vt:lpstr>Partnerships &amp; Sponsors  </vt:lpstr>
      <vt:lpstr>Pollinator Parks </vt:lpstr>
      <vt:lpstr>North East Business Innovation Centre </vt:lpstr>
      <vt:lpstr>Pilot Project  </vt:lpstr>
      <vt:lpstr>Plants List  </vt:lpstr>
      <vt:lpstr>North East Business Innovation Centre </vt:lpstr>
      <vt:lpstr>North East Business Innovation Centre </vt:lpstr>
      <vt:lpstr>North East Business Innovation Centre </vt:lpstr>
      <vt:lpstr>Challenges &amp; Barriers  </vt:lpstr>
      <vt:lpstr>Blogs and Information  </vt:lpstr>
      <vt:lpstr>Grow Wild – Kew Garden Rewilding for Pollinators Maiden Wild   </vt:lpstr>
      <vt:lpstr>Slide 24</vt:lpstr>
      <vt:lpstr>Slide 25</vt:lpstr>
      <vt:lpstr>Slide 26</vt:lpstr>
      <vt:lpstr> What’s next?   Newton Aycliffe Business Park  Darlington Business Central  Dalton Park Team Valley Business Park  Sunderland BIC – 2nd phase    </vt:lpstr>
      <vt:lpstr>Thank you   Any Questions   Sharon Lashley  Email:  Sharon@climateactionnortheast.org.uk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Action North</dc:title>
  <dc:creator>Sharon Lashley</dc:creator>
  <cp:lastModifiedBy>New-user</cp:lastModifiedBy>
  <cp:revision>3</cp:revision>
  <cp:lastPrinted>2019-09-09T15:13:37Z</cp:lastPrinted>
  <dcterms:created xsi:type="dcterms:W3CDTF">2019-09-09T14:46:13Z</dcterms:created>
  <dcterms:modified xsi:type="dcterms:W3CDTF">2019-09-20T16:19:19Z</dcterms:modified>
</cp:coreProperties>
</file>